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35" r:id="rId1"/>
  </p:sldMasterIdLst>
  <p:notesMasterIdLst>
    <p:notesMasterId r:id="rId25"/>
  </p:notesMasterIdLst>
  <p:handoutMasterIdLst>
    <p:handoutMasterId r:id="rId26"/>
  </p:handoutMasterIdLst>
  <p:sldIdLst>
    <p:sldId id="527" r:id="rId2"/>
    <p:sldId id="525" r:id="rId3"/>
    <p:sldId id="497" r:id="rId4"/>
    <p:sldId id="498" r:id="rId5"/>
    <p:sldId id="500" r:id="rId6"/>
    <p:sldId id="501" r:id="rId7"/>
    <p:sldId id="502" r:id="rId8"/>
    <p:sldId id="503" r:id="rId9"/>
    <p:sldId id="504" r:id="rId10"/>
    <p:sldId id="505" r:id="rId11"/>
    <p:sldId id="506" r:id="rId12"/>
    <p:sldId id="507" r:id="rId13"/>
    <p:sldId id="508" r:id="rId14"/>
    <p:sldId id="509" r:id="rId15"/>
    <p:sldId id="510" r:id="rId16"/>
    <p:sldId id="348" r:id="rId17"/>
    <p:sldId id="350" r:id="rId18"/>
    <p:sldId id="349" r:id="rId19"/>
    <p:sldId id="474" r:id="rId20"/>
    <p:sldId id="523" r:id="rId21"/>
    <p:sldId id="496" r:id="rId22"/>
    <p:sldId id="528" r:id="rId23"/>
    <p:sldId id="530" r:id="rId24"/>
  </p:sldIdLst>
  <p:sldSz cx="9144000" cy="6858000" type="screen4x3"/>
  <p:notesSz cx="6669088" cy="9928225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gray" scaleToFitPaper="1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66"/>
    <a:srgbClr val="33CCCC"/>
    <a:srgbClr val="0099CC"/>
    <a:srgbClr val="003399"/>
    <a:srgbClr val="BB8021"/>
    <a:srgbClr val="E8441E"/>
    <a:srgbClr val="E36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94764" autoAdjust="0"/>
  </p:normalViewPr>
  <p:slideViewPr>
    <p:cSldViewPr>
      <p:cViewPr varScale="1">
        <p:scale>
          <a:sx n="54" d="100"/>
          <a:sy n="54" d="100"/>
        </p:scale>
        <p:origin x="-979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68"/>
    </p:cViewPr>
  </p:sorterViewPr>
  <p:notesViewPr>
    <p:cSldViewPr>
      <p:cViewPr varScale="1">
        <p:scale>
          <a:sx n="44" d="100"/>
          <a:sy n="44" d="100"/>
        </p:scale>
        <p:origin x="-1459" y="-82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9838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9838" y="9431338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BFF33B9-DA02-4194-B4D6-3AEE0A6F955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34955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2488" y="744538"/>
            <a:ext cx="4964112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6463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Щелчок правит 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431338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3712D7B7-A053-45CF-836B-7AFD4D3F244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97017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14C87E-859D-4CDF-9B32-9D778B46F66C}" type="slidenum">
              <a:rPr lang="ru-RU"/>
              <a:pPr/>
              <a:t>2</a:t>
            </a:fld>
            <a:endParaRPr lang="ru-RU"/>
          </a:p>
        </p:txBody>
      </p:sp>
      <p:sp>
        <p:nvSpPr>
          <p:cNvPr id="481282" name="Rectangle 7"/>
          <p:cNvSpPr txBox="1">
            <a:spLocks noGrp="1" noChangeArrowheads="1"/>
          </p:cNvSpPr>
          <p:nvPr/>
        </p:nvSpPr>
        <p:spPr bwMode="auto">
          <a:xfrm>
            <a:off x="3777607" y="9430091"/>
            <a:ext cx="2889938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9A04163-7F3B-470D-9410-4EB1F01EDBF1}" type="slidenum">
              <a:rPr lang="ru-RU" sz="1200" b="0">
                <a:latin typeface="Calibri" pitchFamily="34" charset="0"/>
              </a:rPr>
              <a:pPr algn="r"/>
              <a:t>2</a:t>
            </a:fld>
            <a:endParaRPr lang="ru-RU" sz="1200" b="0">
              <a:latin typeface="Calibri" pitchFamily="34" charset="0"/>
            </a:endParaRPr>
          </a:p>
        </p:txBody>
      </p:sp>
      <p:sp>
        <p:nvSpPr>
          <p:cNvPr id="481283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284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481285" name="Номер слайда 3"/>
          <p:cNvSpPr txBox="1">
            <a:spLocks noGrp="1"/>
          </p:cNvSpPr>
          <p:nvPr/>
        </p:nvSpPr>
        <p:spPr bwMode="auto">
          <a:xfrm>
            <a:off x="3777607" y="9430091"/>
            <a:ext cx="2889938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6D8EBF5-2B65-4A11-9AEB-F33C13DDE64B}" type="slidenum">
              <a:rPr lang="ru-RU" sz="1200" b="0"/>
              <a:pPr algn="r"/>
              <a:t>2</a:t>
            </a:fld>
            <a:endParaRPr lang="ru-RU" sz="1200" b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F68FBE-B150-41CC-BC61-CC6106D81343}" type="slidenum">
              <a:rPr lang="ru-RU" smtClean="0"/>
              <a:pPr/>
              <a:t>11</a:t>
            </a:fld>
            <a:endParaRPr lang="ru-RU" smtClean="0"/>
          </a:p>
        </p:txBody>
      </p:sp>
      <p:sp>
        <p:nvSpPr>
          <p:cNvPr id="50179" name="Rectangle 7"/>
          <p:cNvSpPr txBox="1">
            <a:spLocks noGrp="1" noChangeArrowheads="1"/>
          </p:cNvSpPr>
          <p:nvPr/>
        </p:nvSpPr>
        <p:spPr bwMode="auto">
          <a:xfrm>
            <a:off x="3779838" y="9431338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25EE03AC-EB90-44EC-8E24-60491A8716EF}" type="slidenum">
              <a:rPr lang="ru-RU" sz="1200">
                <a:latin typeface="Times New Roman" pitchFamily="18" charset="0"/>
              </a:rPr>
              <a:pPr algn="r" eaLnBrk="0" hangingPunct="0"/>
              <a:t>11</a:t>
            </a:fld>
            <a:endParaRPr lang="ru-RU" sz="1200">
              <a:latin typeface="Times New Roman" pitchFamily="18" charset="0"/>
            </a:endParaRPr>
          </a:p>
        </p:txBody>
      </p:sp>
      <p:sp>
        <p:nvSpPr>
          <p:cNvPr id="501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F1A93A-11E7-467A-8B25-19DBE2834970}" type="slidenum">
              <a:rPr lang="ru-RU" smtClean="0"/>
              <a:pPr/>
              <a:t>12</a:t>
            </a:fld>
            <a:endParaRPr lang="ru-RU" smtClean="0"/>
          </a:p>
        </p:txBody>
      </p:sp>
      <p:sp>
        <p:nvSpPr>
          <p:cNvPr id="51203" name="Rectangle 7"/>
          <p:cNvSpPr txBox="1">
            <a:spLocks noGrp="1" noChangeArrowheads="1"/>
          </p:cNvSpPr>
          <p:nvPr/>
        </p:nvSpPr>
        <p:spPr bwMode="auto">
          <a:xfrm>
            <a:off x="3779838" y="9431338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68B76291-0FF7-4E3C-826C-4052DAFBCAE7}" type="slidenum">
              <a:rPr lang="ru-RU" sz="1200">
                <a:latin typeface="Times New Roman" pitchFamily="18" charset="0"/>
              </a:rPr>
              <a:pPr algn="r" eaLnBrk="0" hangingPunct="0"/>
              <a:t>12</a:t>
            </a:fld>
            <a:endParaRPr lang="ru-RU" sz="1200">
              <a:latin typeface="Times New Roman" pitchFamily="18" charset="0"/>
            </a:endParaRPr>
          </a:p>
        </p:txBody>
      </p:sp>
      <p:sp>
        <p:nvSpPr>
          <p:cNvPr id="51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279D10-225A-40B9-871A-12D9732D3E82}" type="slidenum">
              <a:rPr lang="ru-RU" smtClean="0"/>
              <a:pPr/>
              <a:t>13</a:t>
            </a:fld>
            <a:endParaRPr lang="ru-RU" smtClean="0"/>
          </a:p>
        </p:txBody>
      </p:sp>
      <p:sp>
        <p:nvSpPr>
          <p:cNvPr id="52227" name="Rectangle 7"/>
          <p:cNvSpPr txBox="1">
            <a:spLocks noGrp="1" noChangeArrowheads="1"/>
          </p:cNvSpPr>
          <p:nvPr/>
        </p:nvSpPr>
        <p:spPr bwMode="auto">
          <a:xfrm>
            <a:off x="3779838" y="9431338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017CB48-C5EE-4C4E-A9EB-B7DCD77459F3}" type="slidenum">
              <a:rPr lang="ru-RU" sz="1200">
                <a:latin typeface="Times New Roman" pitchFamily="18" charset="0"/>
              </a:rPr>
              <a:pPr algn="r" eaLnBrk="0" hangingPunct="0"/>
              <a:t>13</a:t>
            </a:fld>
            <a:endParaRPr lang="ru-RU" sz="1200">
              <a:latin typeface="Times New Roman" pitchFamily="18" charset="0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E77E69-9D72-4C10-A83A-B3262E14A4A2}" type="slidenum">
              <a:rPr lang="ru-RU" smtClean="0"/>
              <a:pPr/>
              <a:t>14</a:t>
            </a:fld>
            <a:endParaRPr lang="ru-RU" smtClean="0"/>
          </a:p>
        </p:txBody>
      </p:sp>
      <p:sp>
        <p:nvSpPr>
          <p:cNvPr id="53251" name="Rectangle 7"/>
          <p:cNvSpPr txBox="1">
            <a:spLocks noGrp="1" noChangeArrowheads="1"/>
          </p:cNvSpPr>
          <p:nvPr/>
        </p:nvSpPr>
        <p:spPr bwMode="auto">
          <a:xfrm>
            <a:off x="3779838" y="9431338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0224C00A-F5E3-44DC-AB34-A10923FEEB26}" type="slidenum">
              <a:rPr lang="ru-RU" sz="1200">
                <a:latin typeface="Times New Roman" pitchFamily="18" charset="0"/>
              </a:rPr>
              <a:pPr algn="r" eaLnBrk="0" hangingPunct="0"/>
              <a:t>14</a:t>
            </a:fld>
            <a:endParaRPr lang="ru-RU" sz="1200">
              <a:latin typeface="Times New Roman" pitchFamily="18" charset="0"/>
            </a:endParaRPr>
          </a:p>
        </p:txBody>
      </p:sp>
      <p:sp>
        <p:nvSpPr>
          <p:cNvPr id="532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7D780A-B9FB-4F26-B4A3-11AA25B2D351}" type="slidenum">
              <a:rPr lang="ru-RU" smtClean="0"/>
              <a:pPr/>
              <a:t>15</a:t>
            </a:fld>
            <a:endParaRPr lang="ru-RU" smtClean="0"/>
          </a:p>
        </p:txBody>
      </p:sp>
      <p:sp>
        <p:nvSpPr>
          <p:cNvPr id="54275" name="Rectangle 7"/>
          <p:cNvSpPr txBox="1">
            <a:spLocks noGrp="1" noChangeArrowheads="1"/>
          </p:cNvSpPr>
          <p:nvPr/>
        </p:nvSpPr>
        <p:spPr bwMode="auto">
          <a:xfrm>
            <a:off x="3779838" y="9431338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6530ABE7-2259-4610-9EBE-A4FF8FDCC2D0}" type="slidenum">
              <a:rPr lang="ru-RU" sz="1200">
                <a:latin typeface="Times New Roman" pitchFamily="18" charset="0"/>
              </a:rPr>
              <a:pPr algn="r" eaLnBrk="0" hangingPunct="0"/>
              <a:t>15</a:t>
            </a:fld>
            <a:endParaRPr lang="ru-RU" sz="1200">
              <a:latin typeface="Times New Roman" pitchFamily="18" charset="0"/>
            </a:endParaRPr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AEE732-1804-45AB-84FE-E092CCCAE48A}" type="slidenum">
              <a:rPr lang="ru-RU" smtClean="0"/>
              <a:pPr/>
              <a:t>16</a:t>
            </a:fld>
            <a:endParaRPr lang="ru-RU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C6CBFF-F99E-4DDC-9123-495D79067C2F}" type="slidenum">
              <a:rPr lang="ru-RU" smtClean="0"/>
              <a:pPr/>
              <a:t>17</a:t>
            </a:fld>
            <a:endParaRPr lang="ru-RU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147ECA-59EE-47FE-A23E-CC8E79F9DC76}" type="slidenum">
              <a:rPr lang="ru-RU" smtClean="0"/>
              <a:pPr/>
              <a:t>18</a:t>
            </a:fld>
            <a:endParaRPr lang="ru-RU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9DBDD0-1E22-4450-B07E-1A3ED3F67BA6}" type="slidenum">
              <a:rPr lang="ru-RU" smtClean="0"/>
              <a:pPr/>
              <a:t>19</a:t>
            </a:fld>
            <a:endParaRPr lang="ru-RU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8B6E8A-F789-4CC5-BFC7-2E4B0C459D2E}" type="slidenum">
              <a:rPr lang="ru-RU" smtClean="0"/>
              <a:pPr/>
              <a:t>20</a:t>
            </a:fld>
            <a:endParaRPr lang="ru-RU" smtClean="0"/>
          </a:p>
        </p:txBody>
      </p:sp>
      <p:sp>
        <p:nvSpPr>
          <p:cNvPr id="71683" name="Rectangle 7"/>
          <p:cNvSpPr txBox="1">
            <a:spLocks noGrp="1" noChangeArrowheads="1"/>
          </p:cNvSpPr>
          <p:nvPr/>
        </p:nvSpPr>
        <p:spPr bwMode="auto">
          <a:xfrm>
            <a:off x="3779838" y="9431338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749C799-7C78-4195-8659-333484090FD4}" type="slidenum">
              <a:rPr lang="ru-RU" sz="1200">
                <a:latin typeface="Times New Roman" pitchFamily="18" charset="0"/>
              </a:rPr>
              <a:pPr algn="r" eaLnBrk="0" hangingPunct="0"/>
              <a:t>20</a:t>
            </a:fld>
            <a:endParaRPr lang="ru-RU" sz="1200">
              <a:latin typeface="Times New Roman" pitchFamily="18" charset="0"/>
            </a:endParaRPr>
          </a:p>
        </p:txBody>
      </p:sp>
      <p:sp>
        <p:nvSpPr>
          <p:cNvPr id="716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D30A50-F2D7-4123-96F2-FC2C8DAE1A8A}" type="slidenum">
              <a:rPr lang="ru-RU" smtClean="0"/>
              <a:pPr/>
              <a:t>3</a:t>
            </a:fld>
            <a:endParaRPr lang="ru-RU" smtClean="0"/>
          </a:p>
        </p:txBody>
      </p:sp>
      <p:sp>
        <p:nvSpPr>
          <p:cNvPr id="40963" name="Rectangle 7"/>
          <p:cNvSpPr txBox="1">
            <a:spLocks noGrp="1" noChangeArrowheads="1"/>
          </p:cNvSpPr>
          <p:nvPr/>
        </p:nvSpPr>
        <p:spPr bwMode="auto">
          <a:xfrm>
            <a:off x="3779838" y="9431338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E9DDE318-7FD4-47B2-9612-80DAC16CBF3A}" type="slidenum">
              <a:rPr lang="ru-RU" sz="1200">
                <a:latin typeface="Times New Roman" pitchFamily="18" charset="0"/>
              </a:rPr>
              <a:pPr algn="r" eaLnBrk="0" hangingPunct="0"/>
              <a:t>3</a:t>
            </a:fld>
            <a:endParaRPr lang="ru-RU" sz="1200">
              <a:latin typeface="Times New Roman" pitchFamily="18" charset="0"/>
            </a:endParaRPr>
          </a:p>
        </p:txBody>
      </p:sp>
      <p:sp>
        <p:nvSpPr>
          <p:cNvPr id="409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0AB9B1-0C7F-4A24-A7C0-2396E58DD019}" type="slidenum">
              <a:rPr lang="ru-RU" smtClean="0"/>
              <a:pPr/>
              <a:t>21</a:t>
            </a:fld>
            <a:endParaRPr lang="ru-RU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29D4C04-7751-4495-946A-163F70C63F70}" type="slidenum">
              <a:rPr lang="ru-RU" smtClean="0">
                <a:solidFill>
                  <a:srgbClr val="000000"/>
                </a:solidFill>
              </a:rPr>
              <a:pPr eaLnBrk="1" hangingPunct="1"/>
              <a:t>22</a:t>
            </a:fld>
            <a:endParaRPr lang="ru-RU" smtClean="0">
              <a:solidFill>
                <a:srgbClr val="000000"/>
              </a:solidFill>
            </a:endParaRPr>
          </a:p>
        </p:txBody>
      </p:sp>
      <p:sp>
        <p:nvSpPr>
          <p:cNvPr id="14339" name="Rectangle 7"/>
          <p:cNvSpPr txBox="1">
            <a:spLocks noGrp="1" noChangeArrowheads="1"/>
          </p:cNvSpPr>
          <p:nvPr/>
        </p:nvSpPr>
        <p:spPr bwMode="auto">
          <a:xfrm>
            <a:off x="3768344" y="9393894"/>
            <a:ext cx="2865238" cy="534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841" tIns="45922" rIns="91841" bIns="45922" anchor="b"/>
          <a:lstStyle>
            <a:lvl1pPr defTabSz="919163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916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9163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9163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9163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9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9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9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9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FDAE592D-478C-463F-A32F-854C89F49108}" type="slidenum">
              <a:rPr lang="ru-RU" sz="1200">
                <a:solidFill>
                  <a:srgbClr val="000000"/>
                </a:solidFill>
                <a:cs typeface="Arial" charset="0"/>
              </a:rPr>
              <a:pPr algn="r"/>
              <a:t>22</a:t>
            </a:fld>
            <a:endParaRPr lang="ru-RU" sz="12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434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0425" y="763588"/>
            <a:ext cx="4987925" cy="3741737"/>
          </a:xfrm>
          <a:ln/>
        </p:spPr>
      </p:sp>
      <p:sp>
        <p:nvSpPr>
          <p:cNvPr id="1434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04649" y="4734868"/>
            <a:ext cx="4898384" cy="4429781"/>
          </a:xfrm>
          <a:noFill/>
        </p:spPr>
        <p:txBody>
          <a:bodyPr lIns="91841" tIns="45922" rIns="91841" bIns="45922"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14C87E-859D-4CDF-9B32-9D778B46F66C}" type="slidenum">
              <a:rPr lang="ru-RU"/>
              <a:pPr/>
              <a:t>23</a:t>
            </a:fld>
            <a:endParaRPr lang="ru-RU"/>
          </a:p>
        </p:txBody>
      </p:sp>
      <p:sp>
        <p:nvSpPr>
          <p:cNvPr id="481282" name="Rectangle 7"/>
          <p:cNvSpPr txBox="1">
            <a:spLocks noGrp="1" noChangeArrowheads="1"/>
          </p:cNvSpPr>
          <p:nvPr/>
        </p:nvSpPr>
        <p:spPr bwMode="auto">
          <a:xfrm>
            <a:off x="3777607" y="9430091"/>
            <a:ext cx="2889938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9A04163-7F3B-470D-9410-4EB1F01EDBF1}" type="slidenum">
              <a:rPr lang="ru-RU" sz="1200" b="0">
                <a:latin typeface="Calibri" pitchFamily="34" charset="0"/>
              </a:rPr>
              <a:pPr algn="r"/>
              <a:t>23</a:t>
            </a:fld>
            <a:endParaRPr lang="ru-RU" sz="1200" b="0">
              <a:latin typeface="Calibri" pitchFamily="34" charset="0"/>
            </a:endParaRPr>
          </a:p>
        </p:txBody>
      </p:sp>
      <p:sp>
        <p:nvSpPr>
          <p:cNvPr id="481283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284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ru-RU" dirty="0"/>
          </a:p>
        </p:txBody>
      </p:sp>
      <p:sp>
        <p:nvSpPr>
          <p:cNvPr id="481285" name="Номер слайда 3"/>
          <p:cNvSpPr txBox="1">
            <a:spLocks noGrp="1"/>
          </p:cNvSpPr>
          <p:nvPr/>
        </p:nvSpPr>
        <p:spPr bwMode="auto">
          <a:xfrm>
            <a:off x="3777607" y="9430091"/>
            <a:ext cx="2889938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6D8EBF5-2B65-4A11-9AEB-F33C13DDE64B}" type="slidenum">
              <a:rPr lang="ru-RU" sz="1200" b="0"/>
              <a:pPr algn="r"/>
              <a:t>23</a:t>
            </a:fld>
            <a:endParaRPr lang="ru-RU" sz="1200" b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78B1D9-C3E6-4A81-8559-C3F99A4B08F4}" type="slidenum">
              <a:rPr lang="ru-RU" smtClean="0"/>
              <a:pPr/>
              <a:t>4</a:t>
            </a:fld>
            <a:endParaRPr lang="ru-RU" smtClean="0"/>
          </a:p>
        </p:txBody>
      </p:sp>
      <p:sp>
        <p:nvSpPr>
          <p:cNvPr id="41987" name="Rectangle 7"/>
          <p:cNvSpPr txBox="1">
            <a:spLocks noGrp="1" noChangeArrowheads="1"/>
          </p:cNvSpPr>
          <p:nvPr/>
        </p:nvSpPr>
        <p:spPr bwMode="auto">
          <a:xfrm>
            <a:off x="3779838" y="9431338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085EB517-13C6-49F0-93C1-444C9CB28C15}" type="slidenum">
              <a:rPr lang="ru-RU" sz="1200">
                <a:latin typeface="Times New Roman" pitchFamily="18" charset="0"/>
              </a:rPr>
              <a:pPr algn="r" eaLnBrk="0" hangingPunct="0"/>
              <a:t>4</a:t>
            </a:fld>
            <a:endParaRPr lang="ru-RU" sz="1200">
              <a:latin typeface="Times New Roman" pitchFamily="18" charset="0"/>
            </a:endParaRPr>
          </a:p>
        </p:txBody>
      </p:sp>
      <p:sp>
        <p:nvSpPr>
          <p:cNvPr id="419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FEB018-E774-4E97-8181-B5F169A48381}" type="slidenum">
              <a:rPr lang="ru-RU" smtClean="0"/>
              <a:pPr/>
              <a:t>5</a:t>
            </a:fld>
            <a:endParaRPr lang="ru-RU" smtClean="0"/>
          </a:p>
        </p:txBody>
      </p:sp>
      <p:sp>
        <p:nvSpPr>
          <p:cNvPr id="44035" name="Rectangle 7"/>
          <p:cNvSpPr txBox="1">
            <a:spLocks noGrp="1" noChangeArrowheads="1"/>
          </p:cNvSpPr>
          <p:nvPr/>
        </p:nvSpPr>
        <p:spPr bwMode="auto">
          <a:xfrm>
            <a:off x="3779838" y="9431338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36DDD575-2A63-4403-908A-211C34848E81}" type="slidenum">
              <a:rPr lang="ru-RU" sz="1200">
                <a:latin typeface="Times New Roman" pitchFamily="18" charset="0"/>
              </a:rPr>
              <a:pPr algn="r" eaLnBrk="0" hangingPunct="0"/>
              <a:t>5</a:t>
            </a:fld>
            <a:endParaRPr lang="ru-RU" sz="1200">
              <a:latin typeface="Times New Roman" pitchFamily="18" charset="0"/>
            </a:endParaRPr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82B697-030A-49DA-B0FE-FA2BC9F590CA}" type="slidenum">
              <a:rPr lang="ru-RU" smtClean="0"/>
              <a:pPr/>
              <a:t>6</a:t>
            </a:fld>
            <a:endParaRPr lang="ru-RU" smtClean="0"/>
          </a:p>
        </p:txBody>
      </p:sp>
      <p:sp>
        <p:nvSpPr>
          <p:cNvPr id="45059" name="Rectangle 7"/>
          <p:cNvSpPr txBox="1">
            <a:spLocks noGrp="1" noChangeArrowheads="1"/>
          </p:cNvSpPr>
          <p:nvPr/>
        </p:nvSpPr>
        <p:spPr bwMode="auto">
          <a:xfrm>
            <a:off x="3779838" y="9431338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90B10266-DE2E-4929-8C11-B79FDE324D1B}" type="slidenum">
              <a:rPr lang="ru-RU" sz="1200">
                <a:latin typeface="Times New Roman" pitchFamily="18" charset="0"/>
              </a:rPr>
              <a:pPr algn="r" eaLnBrk="0" hangingPunct="0"/>
              <a:t>6</a:t>
            </a:fld>
            <a:endParaRPr lang="ru-RU" sz="1200">
              <a:latin typeface="Times New Roman" pitchFamily="18" charset="0"/>
            </a:endParaRPr>
          </a:p>
        </p:txBody>
      </p:sp>
      <p:sp>
        <p:nvSpPr>
          <p:cNvPr id="450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1607EE-7BBA-4023-9002-8BD84260A0C6}" type="slidenum">
              <a:rPr lang="ru-RU" smtClean="0"/>
              <a:pPr/>
              <a:t>7</a:t>
            </a:fld>
            <a:endParaRPr lang="ru-RU" smtClean="0"/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779838" y="9431338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698656E0-A04A-4654-AD75-09636718D431}" type="slidenum">
              <a:rPr lang="ru-RU" sz="1200">
                <a:latin typeface="Times New Roman" pitchFamily="18" charset="0"/>
              </a:rPr>
              <a:pPr algn="r" eaLnBrk="0" hangingPunct="0"/>
              <a:t>7</a:t>
            </a:fld>
            <a:endParaRPr lang="ru-RU" sz="1200">
              <a:latin typeface="Times New Roman" pitchFamily="18" charset="0"/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4D04A2-F85F-4F5D-8F29-AA5DCBEC82DA}" type="slidenum">
              <a:rPr lang="ru-RU" smtClean="0"/>
              <a:pPr/>
              <a:t>8</a:t>
            </a:fld>
            <a:endParaRPr lang="ru-RU" smtClean="0"/>
          </a:p>
        </p:txBody>
      </p:sp>
      <p:sp>
        <p:nvSpPr>
          <p:cNvPr id="47107" name="Rectangle 7"/>
          <p:cNvSpPr txBox="1">
            <a:spLocks noGrp="1" noChangeArrowheads="1"/>
          </p:cNvSpPr>
          <p:nvPr/>
        </p:nvSpPr>
        <p:spPr bwMode="auto">
          <a:xfrm>
            <a:off x="3779838" y="9431338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B1CDBFC4-9A31-4F07-B1B1-4369B19E56D8}" type="slidenum">
              <a:rPr lang="ru-RU" sz="1200">
                <a:latin typeface="Times New Roman" pitchFamily="18" charset="0"/>
              </a:rPr>
              <a:pPr algn="r" eaLnBrk="0" hangingPunct="0"/>
              <a:t>8</a:t>
            </a:fld>
            <a:endParaRPr lang="ru-RU" sz="1200">
              <a:latin typeface="Times New Roman" pitchFamily="18" charset="0"/>
            </a:endParaRPr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E1EF21-749F-4EC0-8D93-7110C7961959}" type="slidenum">
              <a:rPr lang="ru-RU" smtClean="0"/>
              <a:pPr/>
              <a:t>9</a:t>
            </a:fld>
            <a:endParaRPr lang="ru-RU" smtClean="0"/>
          </a:p>
        </p:txBody>
      </p:sp>
      <p:sp>
        <p:nvSpPr>
          <p:cNvPr id="48131" name="Rectangle 7"/>
          <p:cNvSpPr txBox="1">
            <a:spLocks noGrp="1" noChangeArrowheads="1"/>
          </p:cNvSpPr>
          <p:nvPr/>
        </p:nvSpPr>
        <p:spPr bwMode="auto">
          <a:xfrm>
            <a:off x="3779838" y="9431338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BA97790D-C511-4AFF-8878-669936260DA4}" type="slidenum">
              <a:rPr lang="ru-RU" sz="1200">
                <a:latin typeface="Times New Roman" pitchFamily="18" charset="0"/>
              </a:rPr>
              <a:pPr algn="r" eaLnBrk="0" hangingPunct="0"/>
              <a:t>9</a:t>
            </a:fld>
            <a:endParaRPr lang="ru-RU" sz="1200">
              <a:latin typeface="Times New Roman" pitchFamily="18" charset="0"/>
            </a:endParaRPr>
          </a:p>
        </p:txBody>
      </p:sp>
      <p:sp>
        <p:nvSpPr>
          <p:cNvPr id="481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810857-0E66-4EBF-9B8B-3653267E5E9B}" type="slidenum">
              <a:rPr lang="ru-RU" smtClean="0"/>
              <a:pPr/>
              <a:t>10</a:t>
            </a:fld>
            <a:endParaRPr lang="ru-RU" smtClean="0"/>
          </a:p>
        </p:txBody>
      </p:sp>
      <p:sp>
        <p:nvSpPr>
          <p:cNvPr id="49155" name="Rectangle 7"/>
          <p:cNvSpPr txBox="1">
            <a:spLocks noGrp="1" noChangeArrowheads="1"/>
          </p:cNvSpPr>
          <p:nvPr/>
        </p:nvSpPr>
        <p:spPr bwMode="auto">
          <a:xfrm>
            <a:off x="3779838" y="9431338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1D04DFAC-09B0-46E4-A11A-C7762A36AE1A}" type="slidenum">
              <a:rPr lang="ru-RU" sz="1200">
                <a:latin typeface="Times New Roman" pitchFamily="18" charset="0"/>
              </a:rPr>
              <a:pPr algn="r" eaLnBrk="0" hangingPunct="0"/>
              <a:t>10</a:t>
            </a:fld>
            <a:endParaRPr lang="ru-RU" sz="1200">
              <a:latin typeface="Times New Roman" pitchFamily="18" charset="0"/>
            </a:endParaRPr>
          </a:p>
        </p:txBody>
      </p:sp>
      <p:sp>
        <p:nvSpPr>
          <p:cNvPr id="491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A5082A-46AB-4FA6-839B-69867A25E6ED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Freeform 1043"/>
          <p:cNvSpPr>
            <a:spLocks noEditPoints="1"/>
          </p:cNvSpPr>
          <p:nvPr userDrawn="1"/>
        </p:nvSpPr>
        <p:spPr bwMode="auto">
          <a:xfrm>
            <a:off x="0" y="6237288"/>
            <a:ext cx="1282700" cy="581025"/>
          </a:xfrm>
          <a:custGeom>
            <a:avLst/>
            <a:gdLst>
              <a:gd name="T0" fmla="*/ 2147483647 w 179"/>
              <a:gd name="T1" fmla="*/ 2147483647 h 81"/>
              <a:gd name="T2" fmla="*/ 2147483647 w 179"/>
              <a:gd name="T3" fmla="*/ 2147483647 h 81"/>
              <a:gd name="T4" fmla="*/ 2147483647 w 179"/>
              <a:gd name="T5" fmla="*/ 2147483647 h 81"/>
              <a:gd name="T6" fmla="*/ 2147483647 w 179"/>
              <a:gd name="T7" fmla="*/ 2147483647 h 81"/>
              <a:gd name="T8" fmla="*/ 2147483647 w 179"/>
              <a:gd name="T9" fmla="*/ 2147483647 h 81"/>
              <a:gd name="T10" fmla="*/ 2147483647 w 179"/>
              <a:gd name="T11" fmla="*/ 2147483647 h 81"/>
              <a:gd name="T12" fmla="*/ 2147483647 w 179"/>
              <a:gd name="T13" fmla="*/ 2147483647 h 81"/>
              <a:gd name="T14" fmla="*/ 2147483647 w 179"/>
              <a:gd name="T15" fmla="*/ 2147483647 h 81"/>
              <a:gd name="T16" fmla="*/ 2147483647 w 179"/>
              <a:gd name="T17" fmla="*/ 2147483647 h 81"/>
              <a:gd name="T18" fmla="*/ 2147483647 w 179"/>
              <a:gd name="T19" fmla="*/ 2147483647 h 81"/>
              <a:gd name="T20" fmla="*/ 2147483647 w 179"/>
              <a:gd name="T21" fmla="*/ 2147483647 h 81"/>
              <a:gd name="T22" fmla="*/ 2147483647 w 179"/>
              <a:gd name="T23" fmla="*/ 2147483647 h 81"/>
              <a:gd name="T24" fmla="*/ 2147483647 w 179"/>
              <a:gd name="T25" fmla="*/ 2147483647 h 81"/>
              <a:gd name="T26" fmla="*/ 2147483647 w 179"/>
              <a:gd name="T27" fmla="*/ 2147483647 h 81"/>
              <a:gd name="T28" fmla="*/ 2147483647 w 179"/>
              <a:gd name="T29" fmla="*/ 2147483647 h 81"/>
              <a:gd name="T30" fmla="*/ 2147483647 w 179"/>
              <a:gd name="T31" fmla="*/ 2147483647 h 81"/>
              <a:gd name="T32" fmla="*/ 2147483647 w 179"/>
              <a:gd name="T33" fmla="*/ 2147483647 h 81"/>
              <a:gd name="T34" fmla="*/ 2147483647 w 179"/>
              <a:gd name="T35" fmla="*/ 2147483647 h 81"/>
              <a:gd name="T36" fmla="*/ 2147483647 w 179"/>
              <a:gd name="T37" fmla="*/ 2147483647 h 81"/>
              <a:gd name="T38" fmla="*/ 2147483647 w 179"/>
              <a:gd name="T39" fmla="*/ 2147483647 h 81"/>
              <a:gd name="T40" fmla="*/ 2147483647 w 179"/>
              <a:gd name="T41" fmla="*/ 2147483647 h 81"/>
              <a:gd name="T42" fmla="*/ 2147483647 w 179"/>
              <a:gd name="T43" fmla="*/ 2147483647 h 81"/>
              <a:gd name="T44" fmla="*/ 2147483647 w 179"/>
              <a:gd name="T45" fmla="*/ 2147483647 h 81"/>
              <a:gd name="T46" fmla="*/ 2147483647 w 179"/>
              <a:gd name="T47" fmla="*/ 2147483647 h 81"/>
              <a:gd name="T48" fmla="*/ 2147483647 w 179"/>
              <a:gd name="T49" fmla="*/ 2147483647 h 81"/>
              <a:gd name="T50" fmla="*/ 2147483647 w 179"/>
              <a:gd name="T51" fmla="*/ 2147483647 h 81"/>
              <a:gd name="T52" fmla="*/ 2147483647 w 179"/>
              <a:gd name="T53" fmla="*/ 2147483647 h 81"/>
              <a:gd name="T54" fmla="*/ 2147483647 w 179"/>
              <a:gd name="T55" fmla="*/ 2147483647 h 81"/>
              <a:gd name="T56" fmla="*/ 2147483647 w 179"/>
              <a:gd name="T57" fmla="*/ 2147483647 h 81"/>
              <a:gd name="T58" fmla="*/ 2147483647 w 179"/>
              <a:gd name="T59" fmla="*/ 2147483647 h 81"/>
              <a:gd name="T60" fmla="*/ 2147483647 w 179"/>
              <a:gd name="T61" fmla="*/ 2147483647 h 81"/>
              <a:gd name="T62" fmla="*/ 2147483647 w 179"/>
              <a:gd name="T63" fmla="*/ 2147483647 h 81"/>
              <a:gd name="T64" fmla="*/ 2147483647 w 179"/>
              <a:gd name="T65" fmla="*/ 2147483647 h 81"/>
              <a:gd name="T66" fmla="*/ 2147483647 w 179"/>
              <a:gd name="T67" fmla="*/ 2147483647 h 81"/>
              <a:gd name="T68" fmla="*/ 2147483647 w 179"/>
              <a:gd name="T69" fmla="*/ 2147483647 h 81"/>
              <a:gd name="T70" fmla="*/ 2147483647 w 179"/>
              <a:gd name="T71" fmla="*/ 2147483647 h 81"/>
              <a:gd name="T72" fmla="*/ 2147483647 w 179"/>
              <a:gd name="T73" fmla="*/ 2147483647 h 81"/>
              <a:gd name="T74" fmla="*/ 2147483647 w 179"/>
              <a:gd name="T75" fmla="*/ 2147483647 h 81"/>
              <a:gd name="T76" fmla="*/ 2147483647 w 179"/>
              <a:gd name="T77" fmla="*/ 2147483647 h 81"/>
              <a:gd name="T78" fmla="*/ 2147483647 w 179"/>
              <a:gd name="T79" fmla="*/ 2147483647 h 81"/>
              <a:gd name="T80" fmla="*/ 2147483647 w 179"/>
              <a:gd name="T81" fmla="*/ 2147483647 h 81"/>
              <a:gd name="T82" fmla="*/ 2147483647 w 179"/>
              <a:gd name="T83" fmla="*/ 2147483647 h 81"/>
              <a:gd name="T84" fmla="*/ 2147483647 w 179"/>
              <a:gd name="T85" fmla="*/ 2147483647 h 81"/>
              <a:gd name="T86" fmla="*/ 2147483647 w 179"/>
              <a:gd name="T87" fmla="*/ 2147483647 h 81"/>
              <a:gd name="T88" fmla="*/ 2147483647 w 179"/>
              <a:gd name="T89" fmla="*/ 2147483647 h 81"/>
              <a:gd name="T90" fmla="*/ 2147483647 w 179"/>
              <a:gd name="T91" fmla="*/ 2147483647 h 81"/>
              <a:gd name="T92" fmla="*/ 2147483647 w 179"/>
              <a:gd name="T93" fmla="*/ 0 h 8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9"/>
              <a:gd name="T142" fmla="*/ 0 h 81"/>
              <a:gd name="T143" fmla="*/ 179 w 179"/>
              <a:gd name="T144" fmla="*/ 81 h 8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9" h="81">
                <a:moveTo>
                  <a:pt x="0" y="81"/>
                </a:moveTo>
                <a:lnTo>
                  <a:pt x="0" y="67"/>
                </a:lnTo>
                <a:cubicBezTo>
                  <a:pt x="1" y="67"/>
                  <a:pt x="4" y="68"/>
                  <a:pt x="5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8"/>
                  <a:pt x="8" y="68"/>
                  <a:pt x="8" y="66"/>
                </a:cubicBezTo>
                <a:cubicBezTo>
                  <a:pt x="10" y="67"/>
                  <a:pt x="10" y="67"/>
                  <a:pt x="13" y="67"/>
                </a:cubicBezTo>
                <a:cubicBezTo>
                  <a:pt x="14" y="68"/>
                  <a:pt x="14" y="69"/>
                  <a:pt x="14" y="69"/>
                </a:cubicBezTo>
                <a:cubicBezTo>
                  <a:pt x="15" y="69"/>
                  <a:pt x="16" y="69"/>
                  <a:pt x="17" y="69"/>
                </a:cubicBezTo>
                <a:cubicBezTo>
                  <a:pt x="17" y="67"/>
                  <a:pt x="17" y="66"/>
                  <a:pt x="20" y="67"/>
                </a:cubicBezTo>
                <a:cubicBezTo>
                  <a:pt x="20" y="68"/>
                  <a:pt x="20" y="68"/>
                  <a:pt x="20" y="69"/>
                </a:cubicBezTo>
                <a:cubicBezTo>
                  <a:pt x="20" y="69"/>
                  <a:pt x="21" y="69"/>
                  <a:pt x="22" y="69"/>
                </a:cubicBezTo>
                <a:cubicBezTo>
                  <a:pt x="22" y="68"/>
                  <a:pt x="21" y="67"/>
                  <a:pt x="21" y="66"/>
                </a:cubicBezTo>
                <a:cubicBezTo>
                  <a:pt x="22" y="66"/>
                  <a:pt x="22" y="66"/>
                  <a:pt x="22" y="66"/>
                </a:cubicBezTo>
                <a:cubicBezTo>
                  <a:pt x="22" y="65"/>
                  <a:pt x="22" y="65"/>
                  <a:pt x="23" y="65"/>
                </a:cubicBezTo>
                <a:cubicBezTo>
                  <a:pt x="23" y="65"/>
                  <a:pt x="23" y="66"/>
                  <a:pt x="23" y="66"/>
                </a:cubicBezTo>
                <a:cubicBezTo>
                  <a:pt x="25" y="67"/>
                  <a:pt x="27" y="67"/>
                  <a:pt x="29" y="67"/>
                </a:cubicBezTo>
                <a:cubicBezTo>
                  <a:pt x="29" y="67"/>
                  <a:pt x="29" y="66"/>
                  <a:pt x="29" y="66"/>
                </a:cubicBezTo>
                <a:cubicBezTo>
                  <a:pt x="34" y="66"/>
                  <a:pt x="35" y="69"/>
                  <a:pt x="36" y="64"/>
                </a:cubicBezTo>
                <a:cubicBezTo>
                  <a:pt x="39" y="62"/>
                  <a:pt x="38" y="55"/>
                  <a:pt x="38" y="55"/>
                </a:cubicBezTo>
                <a:cubicBezTo>
                  <a:pt x="38" y="55"/>
                  <a:pt x="39" y="55"/>
                  <a:pt x="39" y="55"/>
                </a:cubicBezTo>
                <a:cubicBezTo>
                  <a:pt x="39" y="53"/>
                  <a:pt x="39" y="51"/>
                  <a:pt x="38" y="48"/>
                </a:cubicBezTo>
                <a:lnTo>
                  <a:pt x="40" y="48"/>
                </a:lnTo>
                <a:cubicBezTo>
                  <a:pt x="40" y="48"/>
                  <a:pt x="40" y="45"/>
                  <a:pt x="41" y="43"/>
                </a:cubicBezTo>
                <a:lnTo>
                  <a:pt x="41" y="36"/>
                </a:lnTo>
                <a:lnTo>
                  <a:pt x="40" y="36"/>
                </a:lnTo>
                <a:lnTo>
                  <a:pt x="43" y="35"/>
                </a:lnTo>
                <a:lnTo>
                  <a:pt x="44" y="4"/>
                </a:lnTo>
                <a:lnTo>
                  <a:pt x="46" y="35"/>
                </a:lnTo>
                <a:lnTo>
                  <a:pt x="48" y="36"/>
                </a:lnTo>
                <a:lnTo>
                  <a:pt x="47" y="36"/>
                </a:lnTo>
                <a:lnTo>
                  <a:pt x="47" y="43"/>
                </a:lnTo>
                <a:cubicBezTo>
                  <a:pt x="48" y="45"/>
                  <a:pt x="49" y="46"/>
                  <a:pt x="49" y="48"/>
                </a:cubicBezTo>
                <a:lnTo>
                  <a:pt x="50" y="48"/>
                </a:lnTo>
                <a:cubicBezTo>
                  <a:pt x="49" y="51"/>
                  <a:pt x="49" y="52"/>
                  <a:pt x="50" y="55"/>
                </a:cubicBezTo>
                <a:cubicBezTo>
                  <a:pt x="50" y="55"/>
                  <a:pt x="51" y="55"/>
                  <a:pt x="51" y="55"/>
                </a:cubicBezTo>
                <a:cubicBezTo>
                  <a:pt x="50" y="59"/>
                  <a:pt x="51" y="61"/>
                  <a:pt x="52" y="64"/>
                </a:cubicBezTo>
                <a:cubicBezTo>
                  <a:pt x="53" y="64"/>
                  <a:pt x="54" y="65"/>
                  <a:pt x="54" y="65"/>
                </a:cubicBezTo>
                <a:cubicBezTo>
                  <a:pt x="55" y="62"/>
                  <a:pt x="57" y="64"/>
                  <a:pt x="58" y="63"/>
                </a:cubicBezTo>
                <a:cubicBezTo>
                  <a:pt x="59" y="59"/>
                  <a:pt x="59" y="57"/>
                  <a:pt x="61" y="55"/>
                </a:cubicBezTo>
                <a:cubicBezTo>
                  <a:pt x="61" y="53"/>
                  <a:pt x="61" y="52"/>
                  <a:pt x="62" y="50"/>
                </a:cubicBezTo>
                <a:cubicBezTo>
                  <a:pt x="64" y="52"/>
                  <a:pt x="62" y="56"/>
                  <a:pt x="66" y="57"/>
                </a:cubicBezTo>
                <a:cubicBezTo>
                  <a:pt x="66" y="57"/>
                  <a:pt x="66" y="57"/>
                  <a:pt x="66" y="58"/>
                </a:cubicBezTo>
                <a:cubicBezTo>
                  <a:pt x="67" y="56"/>
                  <a:pt x="67" y="54"/>
                  <a:pt x="68" y="53"/>
                </a:cubicBezTo>
                <a:cubicBezTo>
                  <a:pt x="69" y="54"/>
                  <a:pt x="68" y="56"/>
                  <a:pt x="70" y="58"/>
                </a:cubicBezTo>
                <a:cubicBezTo>
                  <a:pt x="70" y="60"/>
                  <a:pt x="70" y="60"/>
                  <a:pt x="70" y="61"/>
                </a:cubicBezTo>
                <a:cubicBezTo>
                  <a:pt x="70" y="61"/>
                  <a:pt x="71" y="61"/>
                  <a:pt x="71" y="61"/>
                </a:cubicBezTo>
                <a:cubicBezTo>
                  <a:pt x="71" y="62"/>
                  <a:pt x="71" y="62"/>
                  <a:pt x="72" y="63"/>
                </a:cubicBezTo>
                <a:cubicBezTo>
                  <a:pt x="73" y="63"/>
                  <a:pt x="74" y="63"/>
                  <a:pt x="76" y="64"/>
                </a:cubicBezTo>
                <a:cubicBezTo>
                  <a:pt x="76" y="64"/>
                  <a:pt x="76" y="64"/>
                  <a:pt x="76" y="64"/>
                </a:cubicBezTo>
                <a:cubicBezTo>
                  <a:pt x="77" y="65"/>
                  <a:pt x="78" y="65"/>
                  <a:pt x="79" y="65"/>
                </a:cubicBezTo>
                <a:cubicBezTo>
                  <a:pt x="78" y="64"/>
                  <a:pt x="78" y="63"/>
                  <a:pt x="78" y="62"/>
                </a:cubicBezTo>
                <a:cubicBezTo>
                  <a:pt x="79" y="62"/>
                  <a:pt x="79" y="61"/>
                  <a:pt x="79" y="61"/>
                </a:cubicBezTo>
                <a:cubicBezTo>
                  <a:pt x="79" y="63"/>
                  <a:pt x="80" y="64"/>
                  <a:pt x="80" y="65"/>
                </a:cubicBezTo>
                <a:cubicBezTo>
                  <a:pt x="80" y="65"/>
                  <a:pt x="81" y="66"/>
                  <a:pt x="82" y="66"/>
                </a:cubicBezTo>
                <a:cubicBezTo>
                  <a:pt x="82" y="66"/>
                  <a:pt x="82" y="65"/>
                  <a:pt x="82" y="65"/>
                </a:cubicBezTo>
                <a:cubicBezTo>
                  <a:pt x="85" y="66"/>
                  <a:pt x="92" y="65"/>
                  <a:pt x="94" y="67"/>
                </a:cubicBezTo>
                <a:cubicBezTo>
                  <a:pt x="96" y="64"/>
                  <a:pt x="95" y="60"/>
                  <a:pt x="95" y="56"/>
                </a:cubicBezTo>
                <a:cubicBezTo>
                  <a:pt x="96" y="56"/>
                  <a:pt x="96" y="56"/>
                  <a:pt x="96" y="56"/>
                </a:cubicBezTo>
                <a:cubicBezTo>
                  <a:pt x="96" y="57"/>
                  <a:pt x="96" y="58"/>
                  <a:pt x="96" y="59"/>
                </a:cubicBezTo>
                <a:cubicBezTo>
                  <a:pt x="97" y="59"/>
                  <a:pt x="97" y="59"/>
                  <a:pt x="97" y="58"/>
                </a:cubicBezTo>
                <a:cubicBezTo>
                  <a:pt x="97" y="59"/>
                  <a:pt x="98" y="60"/>
                  <a:pt x="98" y="61"/>
                </a:cubicBezTo>
                <a:cubicBezTo>
                  <a:pt x="99" y="62"/>
                  <a:pt x="99" y="62"/>
                  <a:pt x="100" y="61"/>
                </a:cubicBezTo>
                <a:cubicBezTo>
                  <a:pt x="100" y="62"/>
                  <a:pt x="100" y="63"/>
                  <a:pt x="100" y="63"/>
                </a:cubicBezTo>
                <a:cubicBezTo>
                  <a:pt x="101" y="63"/>
                  <a:pt x="102" y="64"/>
                  <a:pt x="103" y="64"/>
                </a:cubicBezTo>
                <a:cubicBezTo>
                  <a:pt x="103" y="62"/>
                  <a:pt x="103" y="60"/>
                  <a:pt x="103" y="59"/>
                </a:cubicBezTo>
                <a:cubicBezTo>
                  <a:pt x="103" y="59"/>
                  <a:pt x="104" y="59"/>
                  <a:pt x="104" y="59"/>
                </a:cubicBezTo>
                <a:cubicBezTo>
                  <a:pt x="104" y="58"/>
                  <a:pt x="104" y="57"/>
                  <a:pt x="104" y="56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05" y="57"/>
                  <a:pt x="106" y="58"/>
                  <a:pt x="106" y="59"/>
                </a:cubicBezTo>
                <a:cubicBezTo>
                  <a:pt x="106" y="59"/>
                  <a:pt x="106" y="59"/>
                  <a:pt x="107" y="59"/>
                </a:cubicBezTo>
                <a:cubicBezTo>
                  <a:pt x="107" y="60"/>
                  <a:pt x="107" y="60"/>
                  <a:pt x="107" y="61"/>
                </a:cubicBezTo>
                <a:cubicBezTo>
                  <a:pt x="108" y="60"/>
                  <a:pt x="109" y="60"/>
                  <a:pt x="110" y="60"/>
                </a:cubicBezTo>
                <a:cubicBezTo>
                  <a:pt x="110" y="60"/>
                  <a:pt x="111" y="60"/>
                  <a:pt x="111" y="60"/>
                </a:cubicBezTo>
                <a:cubicBezTo>
                  <a:pt x="111" y="60"/>
                  <a:pt x="111" y="60"/>
                  <a:pt x="112" y="60"/>
                </a:cubicBezTo>
                <a:cubicBezTo>
                  <a:pt x="112" y="59"/>
                  <a:pt x="112" y="59"/>
                  <a:pt x="112" y="58"/>
                </a:cubicBezTo>
                <a:cubicBezTo>
                  <a:pt x="114" y="58"/>
                  <a:pt x="114" y="58"/>
                  <a:pt x="115" y="59"/>
                </a:cubicBezTo>
                <a:cubicBezTo>
                  <a:pt x="121" y="48"/>
                  <a:pt x="126" y="37"/>
                  <a:pt x="132" y="26"/>
                </a:cubicBezTo>
                <a:cubicBezTo>
                  <a:pt x="131" y="26"/>
                  <a:pt x="130" y="25"/>
                  <a:pt x="129" y="24"/>
                </a:cubicBezTo>
                <a:cubicBezTo>
                  <a:pt x="132" y="25"/>
                  <a:pt x="132" y="25"/>
                  <a:pt x="134" y="27"/>
                </a:cubicBezTo>
                <a:cubicBezTo>
                  <a:pt x="139" y="27"/>
                  <a:pt x="144" y="28"/>
                  <a:pt x="148" y="28"/>
                </a:cubicBezTo>
                <a:cubicBezTo>
                  <a:pt x="146" y="26"/>
                  <a:pt x="143" y="25"/>
                  <a:pt x="140" y="23"/>
                </a:cubicBezTo>
                <a:cubicBezTo>
                  <a:pt x="140" y="23"/>
                  <a:pt x="140" y="23"/>
                  <a:pt x="140" y="23"/>
                </a:cubicBezTo>
                <a:cubicBezTo>
                  <a:pt x="140" y="23"/>
                  <a:pt x="139" y="23"/>
                  <a:pt x="138" y="23"/>
                </a:cubicBezTo>
                <a:cubicBezTo>
                  <a:pt x="138" y="22"/>
                  <a:pt x="138" y="22"/>
                  <a:pt x="139" y="22"/>
                </a:cubicBezTo>
                <a:cubicBezTo>
                  <a:pt x="138" y="22"/>
                  <a:pt x="138" y="22"/>
                  <a:pt x="138" y="21"/>
                </a:cubicBezTo>
                <a:cubicBezTo>
                  <a:pt x="138" y="21"/>
                  <a:pt x="138" y="21"/>
                  <a:pt x="138" y="21"/>
                </a:cubicBezTo>
                <a:cubicBezTo>
                  <a:pt x="142" y="23"/>
                  <a:pt x="145" y="25"/>
                  <a:pt x="149" y="27"/>
                </a:cubicBezTo>
                <a:cubicBezTo>
                  <a:pt x="151" y="27"/>
                  <a:pt x="151" y="28"/>
                  <a:pt x="153" y="28"/>
                </a:cubicBezTo>
                <a:cubicBezTo>
                  <a:pt x="153" y="28"/>
                  <a:pt x="153" y="29"/>
                  <a:pt x="153" y="29"/>
                </a:cubicBezTo>
                <a:cubicBezTo>
                  <a:pt x="153" y="29"/>
                  <a:pt x="153" y="29"/>
                  <a:pt x="154" y="29"/>
                </a:cubicBezTo>
                <a:cubicBezTo>
                  <a:pt x="148" y="40"/>
                  <a:pt x="143" y="51"/>
                  <a:pt x="140" y="62"/>
                </a:cubicBezTo>
                <a:cubicBezTo>
                  <a:pt x="147" y="61"/>
                  <a:pt x="154" y="62"/>
                  <a:pt x="161" y="63"/>
                </a:cubicBezTo>
                <a:cubicBezTo>
                  <a:pt x="161" y="63"/>
                  <a:pt x="162" y="63"/>
                  <a:pt x="162" y="64"/>
                </a:cubicBezTo>
                <a:cubicBezTo>
                  <a:pt x="164" y="64"/>
                  <a:pt x="165" y="63"/>
                  <a:pt x="169" y="64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73" y="65"/>
                  <a:pt x="175" y="66"/>
                  <a:pt x="179" y="67"/>
                </a:cubicBezTo>
                <a:lnTo>
                  <a:pt x="179" y="81"/>
                </a:lnTo>
                <a:lnTo>
                  <a:pt x="0" y="81"/>
                </a:lnTo>
                <a:close/>
                <a:moveTo>
                  <a:pt x="161" y="58"/>
                </a:moveTo>
                <a:cubicBezTo>
                  <a:pt x="160" y="54"/>
                  <a:pt x="160" y="54"/>
                  <a:pt x="160" y="45"/>
                </a:cubicBezTo>
                <a:cubicBezTo>
                  <a:pt x="159" y="45"/>
                  <a:pt x="159" y="45"/>
                  <a:pt x="158" y="45"/>
                </a:cubicBezTo>
                <a:cubicBezTo>
                  <a:pt x="158" y="44"/>
                  <a:pt x="158" y="44"/>
                  <a:pt x="158" y="43"/>
                </a:cubicBezTo>
                <a:cubicBezTo>
                  <a:pt x="157" y="43"/>
                  <a:pt x="157" y="43"/>
                  <a:pt x="157" y="43"/>
                </a:cubicBezTo>
                <a:cubicBezTo>
                  <a:pt x="157" y="44"/>
                  <a:pt x="157" y="44"/>
                  <a:pt x="157" y="45"/>
                </a:cubicBezTo>
                <a:cubicBezTo>
                  <a:pt x="158" y="46"/>
                  <a:pt x="159" y="46"/>
                  <a:pt x="158" y="48"/>
                </a:cubicBezTo>
                <a:cubicBezTo>
                  <a:pt x="157" y="48"/>
                  <a:pt x="156" y="48"/>
                  <a:pt x="155" y="48"/>
                </a:cubicBezTo>
                <a:cubicBezTo>
                  <a:pt x="155" y="46"/>
                  <a:pt x="156" y="45"/>
                  <a:pt x="156" y="42"/>
                </a:cubicBezTo>
                <a:cubicBezTo>
                  <a:pt x="158" y="43"/>
                  <a:pt x="158" y="44"/>
                  <a:pt x="160" y="45"/>
                </a:cubicBezTo>
                <a:cubicBezTo>
                  <a:pt x="160" y="42"/>
                  <a:pt x="157" y="38"/>
                  <a:pt x="161" y="38"/>
                </a:cubicBezTo>
                <a:cubicBezTo>
                  <a:pt x="162" y="38"/>
                  <a:pt x="162" y="39"/>
                  <a:pt x="162" y="39"/>
                </a:cubicBezTo>
                <a:cubicBezTo>
                  <a:pt x="161" y="42"/>
                  <a:pt x="161" y="42"/>
                  <a:pt x="161" y="44"/>
                </a:cubicBezTo>
                <a:cubicBezTo>
                  <a:pt x="163" y="44"/>
                  <a:pt x="163" y="43"/>
                  <a:pt x="165" y="42"/>
                </a:cubicBezTo>
                <a:cubicBezTo>
                  <a:pt x="165" y="44"/>
                  <a:pt x="167" y="46"/>
                  <a:pt x="167" y="48"/>
                </a:cubicBezTo>
                <a:cubicBezTo>
                  <a:pt x="165" y="48"/>
                  <a:pt x="164" y="48"/>
                  <a:pt x="163" y="48"/>
                </a:cubicBezTo>
                <a:cubicBezTo>
                  <a:pt x="163" y="47"/>
                  <a:pt x="163" y="46"/>
                  <a:pt x="164" y="45"/>
                </a:cubicBezTo>
                <a:cubicBezTo>
                  <a:pt x="164" y="45"/>
                  <a:pt x="164" y="45"/>
                  <a:pt x="164" y="45"/>
                </a:cubicBezTo>
                <a:cubicBezTo>
                  <a:pt x="164" y="44"/>
                  <a:pt x="164" y="43"/>
                  <a:pt x="164" y="43"/>
                </a:cubicBezTo>
                <a:cubicBezTo>
                  <a:pt x="163" y="44"/>
                  <a:pt x="163" y="45"/>
                  <a:pt x="161" y="46"/>
                </a:cubicBezTo>
                <a:cubicBezTo>
                  <a:pt x="161" y="50"/>
                  <a:pt x="161" y="54"/>
                  <a:pt x="161" y="58"/>
                </a:cubicBezTo>
                <a:close/>
                <a:moveTo>
                  <a:pt x="68" y="52"/>
                </a:moveTo>
                <a:cubicBezTo>
                  <a:pt x="68" y="52"/>
                  <a:pt x="68" y="52"/>
                  <a:pt x="68" y="51"/>
                </a:cubicBezTo>
                <a:cubicBezTo>
                  <a:pt x="68" y="51"/>
                  <a:pt x="68" y="51"/>
                  <a:pt x="68" y="51"/>
                </a:cubicBezTo>
                <a:cubicBezTo>
                  <a:pt x="68" y="52"/>
                  <a:pt x="68" y="52"/>
                  <a:pt x="68" y="52"/>
                </a:cubicBezTo>
                <a:cubicBezTo>
                  <a:pt x="68" y="52"/>
                  <a:pt x="68" y="52"/>
                  <a:pt x="68" y="52"/>
                </a:cubicBezTo>
                <a:close/>
                <a:moveTo>
                  <a:pt x="128" y="24"/>
                </a:moveTo>
                <a:cubicBezTo>
                  <a:pt x="127" y="23"/>
                  <a:pt x="125" y="22"/>
                  <a:pt x="123" y="22"/>
                </a:cubicBezTo>
                <a:cubicBezTo>
                  <a:pt x="123" y="22"/>
                  <a:pt x="123" y="21"/>
                  <a:pt x="123" y="21"/>
                </a:cubicBezTo>
                <a:cubicBezTo>
                  <a:pt x="123" y="20"/>
                  <a:pt x="122" y="20"/>
                  <a:pt x="122" y="20"/>
                </a:cubicBezTo>
                <a:cubicBezTo>
                  <a:pt x="122" y="20"/>
                  <a:pt x="122" y="20"/>
                  <a:pt x="122" y="19"/>
                </a:cubicBezTo>
                <a:cubicBezTo>
                  <a:pt x="125" y="21"/>
                  <a:pt x="126" y="22"/>
                  <a:pt x="130" y="22"/>
                </a:cubicBezTo>
                <a:cubicBezTo>
                  <a:pt x="130" y="22"/>
                  <a:pt x="130" y="23"/>
                  <a:pt x="130" y="23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9" y="23"/>
                  <a:pt x="129" y="24"/>
                  <a:pt x="129" y="24"/>
                </a:cubicBezTo>
                <a:cubicBezTo>
                  <a:pt x="129" y="24"/>
                  <a:pt x="128" y="24"/>
                  <a:pt x="128" y="24"/>
                </a:cubicBezTo>
                <a:close/>
                <a:moveTo>
                  <a:pt x="44" y="4"/>
                </a:moveTo>
                <a:cubicBezTo>
                  <a:pt x="44" y="3"/>
                  <a:pt x="44" y="3"/>
                  <a:pt x="44" y="3"/>
                </a:cubicBezTo>
                <a:cubicBezTo>
                  <a:pt x="44" y="3"/>
                  <a:pt x="44" y="2"/>
                  <a:pt x="44" y="2"/>
                </a:cubicBezTo>
                <a:cubicBezTo>
                  <a:pt x="44" y="3"/>
                  <a:pt x="44" y="3"/>
                  <a:pt x="44" y="4"/>
                </a:cubicBezTo>
                <a:cubicBezTo>
                  <a:pt x="44" y="4"/>
                  <a:pt x="44" y="4"/>
                  <a:pt x="44" y="4"/>
                </a:cubicBezTo>
                <a:close/>
                <a:moveTo>
                  <a:pt x="44" y="2"/>
                </a:moveTo>
                <a:cubicBezTo>
                  <a:pt x="44" y="1"/>
                  <a:pt x="44" y="0"/>
                  <a:pt x="44" y="0"/>
                </a:cubicBezTo>
                <a:cubicBezTo>
                  <a:pt x="44" y="0"/>
                  <a:pt x="44" y="0"/>
                  <a:pt x="45" y="0"/>
                </a:cubicBezTo>
                <a:cubicBezTo>
                  <a:pt x="44" y="1"/>
                  <a:pt x="44" y="1"/>
                  <a:pt x="44" y="2"/>
                </a:cubicBezTo>
                <a:close/>
              </a:path>
            </a:pathLst>
          </a:cu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8" name="Rectangle 1048"/>
          <p:cNvSpPr>
            <a:spLocks noChangeArrowheads="1"/>
          </p:cNvSpPr>
          <p:nvPr userDrawn="1"/>
        </p:nvSpPr>
        <p:spPr bwMode="auto">
          <a:xfrm>
            <a:off x="-3175" y="6731000"/>
            <a:ext cx="9147175" cy="136525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9" name="Rectangle 1044"/>
          <p:cNvSpPr>
            <a:spLocks noChangeArrowheads="1"/>
          </p:cNvSpPr>
          <p:nvPr userDrawn="1"/>
        </p:nvSpPr>
        <p:spPr bwMode="auto">
          <a:xfrm>
            <a:off x="0" y="0"/>
            <a:ext cx="9144000" cy="500063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ru-RU" sz="2000" dirty="0">
                <a:solidFill>
                  <a:schemeClr val="bg1"/>
                </a:solidFill>
                <a:latin typeface="Impact" pitchFamily="34" charset="0"/>
                <a:cs typeface="Arial" charset="0"/>
              </a:rPr>
              <a:t>ИНФОРМАЦИОННЫЕ ТЕХНОЛОГИИ В НАУКЕ И ОБРАЗОВАНИИ</a:t>
            </a:r>
            <a:endParaRPr lang="ru-RU" sz="2000" dirty="0">
              <a:solidFill>
                <a:srgbClr val="FFFFFF"/>
              </a:solidFill>
              <a:latin typeface="Impact" pitchFamily="34" charset="0"/>
              <a:cs typeface="Arial" charset="0"/>
            </a:endParaRPr>
          </a:p>
        </p:txBody>
      </p:sp>
      <p:sp>
        <p:nvSpPr>
          <p:cNvPr id="10" name="Line 29"/>
          <p:cNvSpPr>
            <a:spLocks noChangeShapeType="1"/>
          </p:cNvSpPr>
          <p:nvPr userDrawn="1"/>
        </p:nvSpPr>
        <p:spPr bwMode="auto">
          <a:xfrm flipH="1">
            <a:off x="0" y="549275"/>
            <a:ext cx="9144000" cy="0"/>
          </a:xfrm>
          <a:prstGeom prst="line">
            <a:avLst/>
          </a:prstGeom>
          <a:noFill/>
          <a:ln w="57150" cmpd="thickThin">
            <a:solidFill>
              <a:srgbClr val="0066FF"/>
            </a:solidFill>
            <a:round/>
            <a:headEnd/>
            <a:tailEnd/>
          </a:ln>
        </p:spPr>
        <p:txBody>
          <a:bodyPr lIns="90000" tIns="46800" rIns="90000" bIns="46800" anchorCtr="1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grpSp>
        <p:nvGrpSpPr>
          <p:cNvPr id="11" name="Группа 15"/>
          <p:cNvGrpSpPr>
            <a:grpSpLocks/>
          </p:cNvGrpSpPr>
          <p:nvPr userDrawn="1"/>
        </p:nvGrpSpPr>
        <p:grpSpPr bwMode="auto">
          <a:xfrm>
            <a:off x="0" y="0"/>
            <a:ext cx="555625" cy="649288"/>
            <a:chOff x="16542" y="-6616"/>
            <a:chExt cx="683567" cy="772310"/>
          </a:xfrm>
        </p:grpSpPr>
        <p:sp>
          <p:nvSpPr>
            <p:cNvPr id="12" name="Прямоугольник 11"/>
            <p:cNvSpPr/>
            <p:nvPr userDrawn="1"/>
          </p:nvSpPr>
          <p:spPr>
            <a:xfrm>
              <a:off x="178646" y="284180"/>
              <a:ext cx="359361" cy="270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sz="2400" dirty="0"/>
            </a:p>
          </p:txBody>
        </p:sp>
        <p:pic>
          <p:nvPicPr>
            <p:cNvPr id="13" name="Picture 6" descr="Эмблема большая"/>
            <p:cNvPicPr>
              <a:picLocks noChangeAspect="1" noChangeArrowheads="1"/>
            </p:cNvPicPr>
            <p:nvPr userDrawn="1"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542" y="-6616"/>
              <a:ext cx="683567" cy="772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076865764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2F9B98-27ED-4406-9B30-89DC4DA87F7F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3011743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F62F9-19A6-452D-99AB-0CDDDD58CA2D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9439319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821F54-0862-4881-AF6B-1D8982E50B99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grpSp>
        <p:nvGrpSpPr>
          <p:cNvPr id="7" name="Группа 7"/>
          <p:cNvGrpSpPr>
            <a:grpSpLocks/>
          </p:cNvGrpSpPr>
          <p:nvPr userDrawn="1"/>
        </p:nvGrpSpPr>
        <p:grpSpPr bwMode="auto">
          <a:xfrm>
            <a:off x="0" y="0"/>
            <a:ext cx="555625" cy="649288"/>
            <a:chOff x="16542" y="-6616"/>
            <a:chExt cx="683567" cy="772310"/>
          </a:xfrm>
        </p:grpSpPr>
        <p:sp>
          <p:nvSpPr>
            <p:cNvPr id="8" name="Прямоугольник 7"/>
            <p:cNvSpPr/>
            <p:nvPr userDrawn="1"/>
          </p:nvSpPr>
          <p:spPr>
            <a:xfrm>
              <a:off x="178646" y="284180"/>
              <a:ext cx="359361" cy="270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sz="2400" dirty="0"/>
            </a:p>
          </p:txBody>
        </p:sp>
        <p:pic>
          <p:nvPicPr>
            <p:cNvPr id="9" name="Picture 6" descr="Эмблема большая"/>
            <p:cNvPicPr>
              <a:picLocks noChangeAspect="1" noChangeArrowheads="1"/>
            </p:cNvPicPr>
            <p:nvPr userDrawn="1"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542" y="-6616"/>
              <a:ext cx="683567" cy="772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Freeform 1043"/>
          <p:cNvSpPr>
            <a:spLocks noEditPoints="1"/>
          </p:cNvSpPr>
          <p:nvPr userDrawn="1"/>
        </p:nvSpPr>
        <p:spPr bwMode="auto">
          <a:xfrm>
            <a:off x="0" y="6237288"/>
            <a:ext cx="1282700" cy="581025"/>
          </a:xfrm>
          <a:custGeom>
            <a:avLst/>
            <a:gdLst>
              <a:gd name="T0" fmla="*/ 2147483647 w 179"/>
              <a:gd name="T1" fmla="*/ 2147483647 h 81"/>
              <a:gd name="T2" fmla="*/ 2147483647 w 179"/>
              <a:gd name="T3" fmla="*/ 2147483647 h 81"/>
              <a:gd name="T4" fmla="*/ 2147483647 w 179"/>
              <a:gd name="T5" fmla="*/ 2147483647 h 81"/>
              <a:gd name="T6" fmla="*/ 2147483647 w 179"/>
              <a:gd name="T7" fmla="*/ 2147483647 h 81"/>
              <a:gd name="T8" fmla="*/ 2147483647 w 179"/>
              <a:gd name="T9" fmla="*/ 2147483647 h 81"/>
              <a:gd name="T10" fmla="*/ 2147483647 w 179"/>
              <a:gd name="T11" fmla="*/ 2147483647 h 81"/>
              <a:gd name="T12" fmla="*/ 2147483647 w 179"/>
              <a:gd name="T13" fmla="*/ 2147483647 h 81"/>
              <a:gd name="T14" fmla="*/ 2147483647 w 179"/>
              <a:gd name="T15" fmla="*/ 2147483647 h 81"/>
              <a:gd name="T16" fmla="*/ 2147483647 w 179"/>
              <a:gd name="T17" fmla="*/ 2147483647 h 81"/>
              <a:gd name="T18" fmla="*/ 2147483647 w 179"/>
              <a:gd name="T19" fmla="*/ 2147483647 h 81"/>
              <a:gd name="T20" fmla="*/ 2147483647 w 179"/>
              <a:gd name="T21" fmla="*/ 2147483647 h 81"/>
              <a:gd name="T22" fmla="*/ 2147483647 w 179"/>
              <a:gd name="T23" fmla="*/ 2147483647 h 81"/>
              <a:gd name="T24" fmla="*/ 2147483647 w 179"/>
              <a:gd name="T25" fmla="*/ 2147483647 h 81"/>
              <a:gd name="T26" fmla="*/ 2147483647 w 179"/>
              <a:gd name="T27" fmla="*/ 2147483647 h 81"/>
              <a:gd name="T28" fmla="*/ 2147483647 w 179"/>
              <a:gd name="T29" fmla="*/ 2147483647 h 81"/>
              <a:gd name="T30" fmla="*/ 2147483647 w 179"/>
              <a:gd name="T31" fmla="*/ 2147483647 h 81"/>
              <a:gd name="T32" fmla="*/ 2147483647 w 179"/>
              <a:gd name="T33" fmla="*/ 2147483647 h 81"/>
              <a:gd name="T34" fmla="*/ 2147483647 w 179"/>
              <a:gd name="T35" fmla="*/ 2147483647 h 81"/>
              <a:gd name="T36" fmla="*/ 2147483647 w 179"/>
              <a:gd name="T37" fmla="*/ 2147483647 h 81"/>
              <a:gd name="T38" fmla="*/ 2147483647 w 179"/>
              <a:gd name="T39" fmla="*/ 2147483647 h 81"/>
              <a:gd name="T40" fmla="*/ 2147483647 w 179"/>
              <a:gd name="T41" fmla="*/ 2147483647 h 81"/>
              <a:gd name="T42" fmla="*/ 2147483647 w 179"/>
              <a:gd name="T43" fmla="*/ 2147483647 h 81"/>
              <a:gd name="T44" fmla="*/ 2147483647 w 179"/>
              <a:gd name="T45" fmla="*/ 2147483647 h 81"/>
              <a:gd name="T46" fmla="*/ 2147483647 w 179"/>
              <a:gd name="T47" fmla="*/ 2147483647 h 81"/>
              <a:gd name="T48" fmla="*/ 2147483647 w 179"/>
              <a:gd name="T49" fmla="*/ 2147483647 h 81"/>
              <a:gd name="T50" fmla="*/ 2147483647 w 179"/>
              <a:gd name="T51" fmla="*/ 2147483647 h 81"/>
              <a:gd name="T52" fmla="*/ 2147483647 w 179"/>
              <a:gd name="T53" fmla="*/ 2147483647 h 81"/>
              <a:gd name="T54" fmla="*/ 2147483647 w 179"/>
              <a:gd name="T55" fmla="*/ 2147483647 h 81"/>
              <a:gd name="T56" fmla="*/ 2147483647 w 179"/>
              <a:gd name="T57" fmla="*/ 2147483647 h 81"/>
              <a:gd name="T58" fmla="*/ 2147483647 w 179"/>
              <a:gd name="T59" fmla="*/ 2147483647 h 81"/>
              <a:gd name="T60" fmla="*/ 2147483647 w 179"/>
              <a:gd name="T61" fmla="*/ 2147483647 h 81"/>
              <a:gd name="T62" fmla="*/ 2147483647 w 179"/>
              <a:gd name="T63" fmla="*/ 2147483647 h 81"/>
              <a:gd name="T64" fmla="*/ 2147483647 w 179"/>
              <a:gd name="T65" fmla="*/ 2147483647 h 81"/>
              <a:gd name="T66" fmla="*/ 2147483647 w 179"/>
              <a:gd name="T67" fmla="*/ 2147483647 h 81"/>
              <a:gd name="T68" fmla="*/ 2147483647 w 179"/>
              <a:gd name="T69" fmla="*/ 2147483647 h 81"/>
              <a:gd name="T70" fmla="*/ 2147483647 w 179"/>
              <a:gd name="T71" fmla="*/ 2147483647 h 81"/>
              <a:gd name="T72" fmla="*/ 2147483647 w 179"/>
              <a:gd name="T73" fmla="*/ 2147483647 h 81"/>
              <a:gd name="T74" fmla="*/ 2147483647 w 179"/>
              <a:gd name="T75" fmla="*/ 2147483647 h 81"/>
              <a:gd name="T76" fmla="*/ 2147483647 w 179"/>
              <a:gd name="T77" fmla="*/ 2147483647 h 81"/>
              <a:gd name="T78" fmla="*/ 2147483647 w 179"/>
              <a:gd name="T79" fmla="*/ 2147483647 h 81"/>
              <a:gd name="T80" fmla="*/ 2147483647 w 179"/>
              <a:gd name="T81" fmla="*/ 2147483647 h 81"/>
              <a:gd name="T82" fmla="*/ 2147483647 w 179"/>
              <a:gd name="T83" fmla="*/ 2147483647 h 81"/>
              <a:gd name="T84" fmla="*/ 2147483647 w 179"/>
              <a:gd name="T85" fmla="*/ 2147483647 h 81"/>
              <a:gd name="T86" fmla="*/ 2147483647 w 179"/>
              <a:gd name="T87" fmla="*/ 2147483647 h 81"/>
              <a:gd name="T88" fmla="*/ 2147483647 w 179"/>
              <a:gd name="T89" fmla="*/ 2147483647 h 81"/>
              <a:gd name="T90" fmla="*/ 2147483647 w 179"/>
              <a:gd name="T91" fmla="*/ 2147483647 h 81"/>
              <a:gd name="T92" fmla="*/ 2147483647 w 179"/>
              <a:gd name="T93" fmla="*/ 0 h 8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9"/>
              <a:gd name="T142" fmla="*/ 0 h 81"/>
              <a:gd name="T143" fmla="*/ 179 w 179"/>
              <a:gd name="T144" fmla="*/ 81 h 8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9" h="81">
                <a:moveTo>
                  <a:pt x="0" y="81"/>
                </a:moveTo>
                <a:lnTo>
                  <a:pt x="0" y="67"/>
                </a:lnTo>
                <a:cubicBezTo>
                  <a:pt x="1" y="67"/>
                  <a:pt x="4" y="68"/>
                  <a:pt x="5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8"/>
                  <a:pt x="8" y="68"/>
                  <a:pt x="8" y="66"/>
                </a:cubicBezTo>
                <a:cubicBezTo>
                  <a:pt x="10" y="67"/>
                  <a:pt x="10" y="67"/>
                  <a:pt x="13" y="67"/>
                </a:cubicBezTo>
                <a:cubicBezTo>
                  <a:pt x="14" y="68"/>
                  <a:pt x="14" y="69"/>
                  <a:pt x="14" y="69"/>
                </a:cubicBezTo>
                <a:cubicBezTo>
                  <a:pt x="15" y="69"/>
                  <a:pt x="16" y="69"/>
                  <a:pt x="17" y="69"/>
                </a:cubicBezTo>
                <a:cubicBezTo>
                  <a:pt x="17" y="67"/>
                  <a:pt x="17" y="66"/>
                  <a:pt x="20" y="67"/>
                </a:cubicBezTo>
                <a:cubicBezTo>
                  <a:pt x="20" y="68"/>
                  <a:pt x="20" y="68"/>
                  <a:pt x="20" y="69"/>
                </a:cubicBezTo>
                <a:cubicBezTo>
                  <a:pt x="20" y="69"/>
                  <a:pt x="21" y="69"/>
                  <a:pt x="22" y="69"/>
                </a:cubicBezTo>
                <a:cubicBezTo>
                  <a:pt x="22" y="68"/>
                  <a:pt x="21" y="67"/>
                  <a:pt x="21" y="66"/>
                </a:cubicBezTo>
                <a:cubicBezTo>
                  <a:pt x="22" y="66"/>
                  <a:pt x="22" y="66"/>
                  <a:pt x="22" y="66"/>
                </a:cubicBezTo>
                <a:cubicBezTo>
                  <a:pt x="22" y="65"/>
                  <a:pt x="22" y="65"/>
                  <a:pt x="23" y="65"/>
                </a:cubicBezTo>
                <a:cubicBezTo>
                  <a:pt x="23" y="65"/>
                  <a:pt x="23" y="66"/>
                  <a:pt x="23" y="66"/>
                </a:cubicBezTo>
                <a:cubicBezTo>
                  <a:pt x="25" y="67"/>
                  <a:pt x="27" y="67"/>
                  <a:pt x="29" y="67"/>
                </a:cubicBezTo>
                <a:cubicBezTo>
                  <a:pt x="29" y="67"/>
                  <a:pt x="29" y="66"/>
                  <a:pt x="29" y="66"/>
                </a:cubicBezTo>
                <a:cubicBezTo>
                  <a:pt x="34" y="66"/>
                  <a:pt x="35" y="69"/>
                  <a:pt x="36" y="64"/>
                </a:cubicBezTo>
                <a:cubicBezTo>
                  <a:pt x="39" y="62"/>
                  <a:pt x="38" y="55"/>
                  <a:pt x="38" y="55"/>
                </a:cubicBezTo>
                <a:cubicBezTo>
                  <a:pt x="38" y="55"/>
                  <a:pt x="39" y="55"/>
                  <a:pt x="39" y="55"/>
                </a:cubicBezTo>
                <a:cubicBezTo>
                  <a:pt x="39" y="53"/>
                  <a:pt x="39" y="51"/>
                  <a:pt x="38" y="48"/>
                </a:cubicBezTo>
                <a:lnTo>
                  <a:pt x="40" y="48"/>
                </a:lnTo>
                <a:cubicBezTo>
                  <a:pt x="40" y="48"/>
                  <a:pt x="40" y="45"/>
                  <a:pt x="41" y="43"/>
                </a:cubicBezTo>
                <a:lnTo>
                  <a:pt x="41" y="36"/>
                </a:lnTo>
                <a:lnTo>
                  <a:pt x="40" y="36"/>
                </a:lnTo>
                <a:lnTo>
                  <a:pt x="43" y="35"/>
                </a:lnTo>
                <a:lnTo>
                  <a:pt x="44" y="4"/>
                </a:lnTo>
                <a:lnTo>
                  <a:pt x="46" y="35"/>
                </a:lnTo>
                <a:lnTo>
                  <a:pt x="48" y="36"/>
                </a:lnTo>
                <a:lnTo>
                  <a:pt x="47" y="36"/>
                </a:lnTo>
                <a:lnTo>
                  <a:pt x="47" y="43"/>
                </a:lnTo>
                <a:cubicBezTo>
                  <a:pt x="48" y="45"/>
                  <a:pt x="49" y="46"/>
                  <a:pt x="49" y="48"/>
                </a:cubicBezTo>
                <a:lnTo>
                  <a:pt x="50" y="48"/>
                </a:lnTo>
                <a:cubicBezTo>
                  <a:pt x="49" y="51"/>
                  <a:pt x="49" y="52"/>
                  <a:pt x="50" y="55"/>
                </a:cubicBezTo>
                <a:cubicBezTo>
                  <a:pt x="50" y="55"/>
                  <a:pt x="51" y="55"/>
                  <a:pt x="51" y="55"/>
                </a:cubicBezTo>
                <a:cubicBezTo>
                  <a:pt x="50" y="59"/>
                  <a:pt x="51" y="61"/>
                  <a:pt x="52" y="64"/>
                </a:cubicBezTo>
                <a:cubicBezTo>
                  <a:pt x="53" y="64"/>
                  <a:pt x="54" y="65"/>
                  <a:pt x="54" y="65"/>
                </a:cubicBezTo>
                <a:cubicBezTo>
                  <a:pt x="55" y="62"/>
                  <a:pt x="57" y="64"/>
                  <a:pt x="58" y="63"/>
                </a:cubicBezTo>
                <a:cubicBezTo>
                  <a:pt x="59" y="59"/>
                  <a:pt x="59" y="57"/>
                  <a:pt x="61" y="55"/>
                </a:cubicBezTo>
                <a:cubicBezTo>
                  <a:pt x="61" y="53"/>
                  <a:pt x="61" y="52"/>
                  <a:pt x="62" y="50"/>
                </a:cubicBezTo>
                <a:cubicBezTo>
                  <a:pt x="64" y="52"/>
                  <a:pt x="62" y="56"/>
                  <a:pt x="66" y="57"/>
                </a:cubicBezTo>
                <a:cubicBezTo>
                  <a:pt x="66" y="57"/>
                  <a:pt x="66" y="57"/>
                  <a:pt x="66" y="58"/>
                </a:cubicBezTo>
                <a:cubicBezTo>
                  <a:pt x="67" y="56"/>
                  <a:pt x="67" y="54"/>
                  <a:pt x="68" y="53"/>
                </a:cubicBezTo>
                <a:cubicBezTo>
                  <a:pt x="69" y="54"/>
                  <a:pt x="68" y="56"/>
                  <a:pt x="70" y="58"/>
                </a:cubicBezTo>
                <a:cubicBezTo>
                  <a:pt x="70" y="60"/>
                  <a:pt x="70" y="60"/>
                  <a:pt x="70" y="61"/>
                </a:cubicBezTo>
                <a:cubicBezTo>
                  <a:pt x="70" y="61"/>
                  <a:pt x="71" y="61"/>
                  <a:pt x="71" y="61"/>
                </a:cubicBezTo>
                <a:cubicBezTo>
                  <a:pt x="71" y="62"/>
                  <a:pt x="71" y="62"/>
                  <a:pt x="72" y="63"/>
                </a:cubicBezTo>
                <a:cubicBezTo>
                  <a:pt x="73" y="63"/>
                  <a:pt x="74" y="63"/>
                  <a:pt x="76" y="64"/>
                </a:cubicBezTo>
                <a:cubicBezTo>
                  <a:pt x="76" y="64"/>
                  <a:pt x="76" y="64"/>
                  <a:pt x="76" y="64"/>
                </a:cubicBezTo>
                <a:cubicBezTo>
                  <a:pt x="77" y="65"/>
                  <a:pt x="78" y="65"/>
                  <a:pt x="79" y="65"/>
                </a:cubicBezTo>
                <a:cubicBezTo>
                  <a:pt x="78" y="64"/>
                  <a:pt x="78" y="63"/>
                  <a:pt x="78" y="62"/>
                </a:cubicBezTo>
                <a:cubicBezTo>
                  <a:pt x="79" y="62"/>
                  <a:pt x="79" y="61"/>
                  <a:pt x="79" y="61"/>
                </a:cubicBezTo>
                <a:cubicBezTo>
                  <a:pt x="79" y="63"/>
                  <a:pt x="80" y="64"/>
                  <a:pt x="80" y="65"/>
                </a:cubicBezTo>
                <a:cubicBezTo>
                  <a:pt x="80" y="65"/>
                  <a:pt x="81" y="66"/>
                  <a:pt x="82" y="66"/>
                </a:cubicBezTo>
                <a:cubicBezTo>
                  <a:pt x="82" y="66"/>
                  <a:pt x="82" y="65"/>
                  <a:pt x="82" y="65"/>
                </a:cubicBezTo>
                <a:cubicBezTo>
                  <a:pt x="85" y="66"/>
                  <a:pt x="92" y="65"/>
                  <a:pt x="94" y="67"/>
                </a:cubicBezTo>
                <a:cubicBezTo>
                  <a:pt x="96" y="64"/>
                  <a:pt x="95" y="60"/>
                  <a:pt x="95" y="56"/>
                </a:cubicBezTo>
                <a:cubicBezTo>
                  <a:pt x="96" y="56"/>
                  <a:pt x="96" y="56"/>
                  <a:pt x="96" y="56"/>
                </a:cubicBezTo>
                <a:cubicBezTo>
                  <a:pt x="96" y="57"/>
                  <a:pt x="96" y="58"/>
                  <a:pt x="96" y="59"/>
                </a:cubicBezTo>
                <a:cubicBezTo>
                  <a:pt x="97" y="59"/>
                  <a:pt x="97" y="59"/>
                  <a:pt x="97" y="58"/>
                </a:cubicBezTo>
                <a:cubicBezTo>
                  <a:pt x="97" y="59"/>
                  <a:pt x="98" y="60"/>
                  <a:pt x="98" y="61"/>
                </a:cubicBezTo>
                <a:cubicBezTo>
                  <a:pt x="99" y="62"/>
                  <a:pt x="99" y="62"/>
                  <a:pt x="100" y="61"/>
                </a:cubicBezTo>
                <a:cubicBezTo>
                  <a:pt x="100" y="62"/>
                  <a:pt x="100" y="63"/>
                  <a:pt x="100" y="63"/>
                </a:cubicBezTo>
                <a:cubicBezTo>
                  <a:pt x="101" y="63"/>
                  <a:pt x="102" y="64"/>
                  <a:pt x="103" y="64"/>
                </a:cubicBezTo>
                <a:cubicBezTo>
                  <a:pt x="103" y="62"/>
                  <a:pt x="103" y="60"/>
                  <a:pt x="103" y="59"/>
                </a:cubicBezTo>
                <a:cubicBezTo>
                  <a:pt x="103" y="59"/>
                  <a:pt x="104" y="59"/>
                  <a:pt x="104" y="59"/>
                </a:cubicBezTo>
                <a:cubicBezTo>
                  <a:pt x="104" y="58"/>
                  <a:pt x="104" y="57"/>
                  <a:pt x="104" y="56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05" y="57"/>
                  <a:pt x="106" y="58"/>
                  <a:pt x="106" y="59"/>
                </a:cubicBezTo>
                <a:cubicBezTo>
                  <a:pt x="106" y="59"/>
                  <a:pt x="106" y="59"/>
                  <a:pt x="107" y="59"/>
                </a:cubicBezTo>
                <a:cubicBezTo>
                  <a:pt x="107" y="60"/>
                  <a:pt x="107" y="60"/>
                  <a:pt x="107" y="61"/>
                </a:cubicBezTo>
                <a:cubicBezTo>
                  <a:pt x="108" y="60"/>
                  <a:pt x="109" y="60"/>
                  <a:pt x="110" y="60"/>
                </a:cubicBezTo>
                <a:cubicBezTo>
                  <a:pt x="110" y="60"/>
                  <a:pt x="111" y="60"/>
                  <a:pt x="111" y="60"/>
                </a:cubicBezTo>
                <a:cubicBezTo>
                  <a:pt x="111" y="60"/>
                  <a:pt x="111" y="60"/>
                  <a:pt x="112" y="60"/>
                </a:cubicBezTo>
                <a:cubicBezTo>
                  <a:pt x="112" y="59"/>
                  <a:pt x="112" y="59"/>
                  <a:pt x="112" y="58"/>
                </a:cubicBezTo>
                <a:cubicBezTo>
                  <a:pt x="114" y="58"/>
                  <a:pt x="114" y="58"/>
                  <a:pt x="115" y="59"/>
                </a:cubicBezTo>
                <a:cubicBezTo>
                  <a:pt x="121" y="48"/>
                  <a:pt x="126" y="37"/>
                  <a:pt x="132" y="26"/>
                </a:cubicBezTo>
                <a:cubicBezTo>
                  <a:pt x="131" y="26"/>
                  <a:pt x="130" y="25"/>
                  <a:pt x="129" y="24"/>
                </a:cubicBezTo>
                <a:cubicBezTo>
                  <a:pt x="132" y="25"/>
                  <a:pt x="132" y="25"/>
                  <a:pt x="134" y="27"/>
                </a:cubicBezTo>
                <a:cubicBezTo>
                  <a:pt x="139" y="27"/>
                  <a:pt x="144" y="28"/>
                  <a:pt x="148" y="28"/>
                </a:cubicBezTo>
                <a:cubicBezTo>
                  <a:pt x="146" y="26"/>
                  <a:pt x="143" y="25"/>
                  <a:pt x="140" y="23"/>
                </a:cubicBezTo>
                <a:cubicBezTo>
                  <a:pt x="140" y="23"/>
                  <a:pt x="140" y="23"/>
                  <a:pt x="140" y="23"/>
                </a:cubicBezTo>
                <a:cubicBezTo>
                  <a:pt x="140" y="23"/>
                  <a:pt x="139" y="23"/>
                  <a:pt x="138" y="23"/>
                </a:cubicBezTo>
                <a:cubicBezTo>
                  <a:pt x="138" y="22"/>
                  <a:pt x="138" y="22"/>
                  <a:pt x="139" y="22"/>
                </a:cubicBezTo>
                <a:cubicBezTo>
                  <a:pt x="138" y="22"/>
                  <a:pt x="138" y="22"/>
                  <a:pt x="138" y="21"/>
                </a:cubicBezTo>
                <a:cubicBezTo>
                  <a:pt x="138" y="21"/>
                  <a:pt x="138" y="21"/>
                  <a:pt x="138" y="21"/>
                </a:cubicBezTo>
                <a:cubicBezTo>
                  <a:pt x="142" y="23"/>
                  <a:pt x="145" y="25"/>
                  <a:pt x="149" y="27"/>
                </a:cubicBezTo>
                <a:cubicBezTo>
                  <a:pt x="151" y="27"/>
                  <a:pt x="151" y="28"/>
                  <a:pt x="153" y="28"/>
                </a:cubicBezTo>
                <a:cubicBezTo>
                  <a:pt x="153" y="28"/>
                  <a:pt x="153" y="29"/>
                  <a:pt x="153" y="29"/>
                </a:cubicBezTo>
                <a:cubicBezTo>
                  <a:pt x="153" y="29"/>
                  <a:pt x="153" y="29"/>
                  <a:pt x="154" y="29"/>
                </a:cubicBezTo>
                <a:cubicBezTo>
                  <a:pt x="148" y="40"/>
                  <a:pt x="143" y="51"/>
                  <a:pt x="140" y="62"/>
                </a:cubicBezTo>
                <a:cubicBezTo>
                  <a:pt x="147" y="61"/>
                  <a:pt x="154" y="62"/>
                  <a:pt x="161" y="63"/>
                </a:cubicBezTo>
                <a:cubicBezTo>
                  <a:pt x="161" y="63"/>
                  <a:pt x="162" y="63"/>
                  <a:pt x="162" y="64"/>
                </a:cubicBezTo>
                <a:cubicBezTo>
                  <a:pt x="164" y="64"/>
                  <a:pt x="165" y="63"/>
                  <a:pt x="169" y="64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73" y="65"/>
                  <a:pt x="175" y="66"/>
                  <a:pt x="179" y="67"/>
                </a:cubicBezTo>
                <a:lnTo>
                  <a:pt x="179" y="81"/>
                </a:lnTo>
                <a:lnTo>
                  <a:pt x="0" y="81"/>
                </a:lnTo>
                <a:close/>
                <a:moveTo>
                  <a:pt x="161" y="58"/>
                </a:moveTo>
                <a:cubicBezTo>
                  <a:pt x="160" y="54"/>
                  <a:pt x="160" y="54"/>
                  <a:pt x="160" y="45"/>
                </a:cubicBezTo>
                <a:cubicBezTo>
                  <a:pt x="159" y="45"/>
                  <a:pt x="159" y="45"/>
                  <a:pt x="158" y="45"/>
                </a:cubicBezTo>
                <a:cubicBezTo>
                  <a:pt x="158" y="44"/>
                  <a:pt x="158" y="44"/>
                  <a:pt x="158" y="43"/>
                </a:cubicBezTo>
                <a:cubicBezTo>
                  <a:pt x="157" y="43"/>
                  <a:pt x="157" y="43"/>
                  <a:pt x="157" y="43"/>
                </a:cubicBezTo>
                <a:cubicBezTo>
                  <a:pt x="157" y="44"/>
                  <a:pt x="157" y="44"/>
                  <a:pt x="157" y="45"/>
                </a:cubicBezTo>
                <a:cubicBezTo>
                  <a:pt x="158" y="46"/>
                  <a:pt x="159" y="46"/>
                  <a:pt x="158" y="48"/>
                </a:cubicBezTo>
                <a:cubicBezTo>
                  <a:pt x="157" y="48"/>
                  <a:pt x="156" y="48"/>
                  <a:pt x="155" y="48"/>
                </a:cubicBezTo>
                <a:cubicBezTo>
                  <a:pt x="155" y="46"/>
                  <a:pt x="156" y="45"/>
                  <a:pt x="156" y="42"/>
                </a:cubicBezTo>
                <a:cubicBezTo>
                  <a:pt x="158" y="43"/>
                  <a:pt x="158" y="44"/>
                  <a:pt x="160" y="45"/>
                </a:cubicBezTo>
                <a:cubicBezTo>
                  <a:pt x="160" y="42"/>
                  <a:pt x="157" y="38"/>
                  <a:pt x="161" y="38"/>
                </a:cubicBezTo>
                <a:cubicBezTo>
                  <a:pt x="162" y="38"/>
                  <a:pt x="162" y="39"/>
                  <a:pt x="162" y="39"/>
                </a:cubicBezTo>
                <a:cubicBezTo>
                  <a:pt x="161" y="42"/>
                  <a:pt x="161" y="42"/>
                  <a:pt x="161" y="44"/>
                </a:cubicBezTo>
                <a:cubicBezTo>
                  <a:pt x="163" y="44"/>
                  <a:pt x="163" y="43"/>
                  <a:pt x="165" y="42"/>
                </a:cubicBezTo>
                <a:cubicBezTo>
                  <a:pt x="165" y="44"/>
                  <a:pt x="167" y="46"/>
                  <a:pt x="167" y="48"/>
                </a:cubicBezTo>
                <a:cubicBezTo>
                  <a:pt x="165" y="48"/>
                  <a:pt x="164" y="48"/>
                  <a:pt x="163" y="48"/>
                </a:cubicBezTo>
                <a:cubicBezTo>
                  <a:pt x="163" y="47"/>
                  <a:pt x="163" y="46"/>
                  <a:pt x="164" y="45"/>
                </a:cubicBezTo>
                <a:cubicBezTo>
                  <a:pt x="164" y="45"/>
                  <a:pt x="164" y="45"/>
                  <a:pt x="164" y="45"/>
                </a:cubicBezTo>
                <a:cubicBezTo>
                  <a:pt x="164" y="44"/>
                  <a:pt x="164" y="43"/>
                  <a:pt x="164" y="43"/>
                </a:cubicBezTo>
                <a:cubicBezTo>
                  <a:pt x="163" y="44"/>
                  <a:pt x="163" y="45"/>
                  <a:pt x="161" y="46"/>
                </a:cubicBezTo>
                <a:cubicBezTo>
                  <a:pt x="161" y="50"/>
                  <a:pt x="161" y="54"/>
                  <a:pt x="161" y="58"/>
                </a:cubicBezTo>
                <a:close/>
                <a:moveTo>
                  <a:pt x="68" y="52"/>
                </a:moveTo>
                <a:cubicBezTo>
                  <a:pt x="68" y="52"/>
                  <a:pt x="68" y="52"/>
                  <a:pt x="68" y="51"/>
                </a:cubicBezTo>
                <a:cubicBezTo>
                  <a:pt x="68" y="51"/>
                  <a:pt x="68" y="51"/>
                  <a:pt x="68" y="51"/>
                </a:cubicBezTo>
                <a:cubicBezTo>
                  <a:pt x="68" y="52"/>
                  <a:pt x="68" y="52"/>
                  <a:pt x="68" y="52"/>
                </a:cubicBezTo>
                <a:cubicBezTo>
                  <a:pt x="68" y="52"/>
                  <a:pt x="68" y="52"/>
                  <a:pt x="68" y="52"/>
                </a:cubicBezTo>
                <a:close/>
                <a:moveTo>
                  <a:pt x="128" y="24"/>
                </a:moveTo>
                <a:cubicBezTo>
                  <a:pt x="127" y="23"/>
                  <a:pt x="125" y="22"/>
                  <a:pt x="123" y="22"/>
                </a:cubicBezTo>
                <a:cubicBezTo>
                  <a:pt x="123" y="22"/>
                  <a:pt x="123" y="21"/>
                  <a:pt x="123" y="21"/>
                </a:cubicBezTo>
                <a:cubicBezTo>
                  <a:pt x="123" y="20"/>
                  <a:pt x="122" y="20"/>
                  <a:pt x="122" y="20"/>
                </a:cubicBezTo>
                <a:cubicBezTo>
                  <a:pt x="122" y="20"/>
                  <a:pt x="122" y="20"/>
                  <a:pt x="122" y="19"/>
                </a:cubicBezTo>
                <a:cubicBezTo>
                  <a:pt x="125" y="21"/>
                  <a:pt x="126" y="22"/>
                  <a:pt x="130" y="22"/>
                </a:cubicBezTo>
                <a:cubicBezTo>
                  <a:pt x="130" y="22"/>
                  <a:pt x="130" y="23"/>
                  <a:pt x="130" y="23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9" y="23"/>
                  <a:pt x="129" y="24"/>
                  <a:pt x="129" y="24"/>
                </a:cubicBezTo>
                <a:cubicBezTo>
                  <a:pt x="129" y="24"/>
                  <a:pt x="128" y="24"/>
                  <a:pt x="128" y="24"/>
                </a:cubicBezTo>
                <a:close/>
                <a:moveTo>
                  <a:pt x="44" y="4"/>
                </a:moveTo>
                <a:cubicBezTo>
                  <a:pt x="44" y="3"/>
                  <a:pt x="44" y="3"/>
                  <a:pt x="44" y="3"/>
                </a:cubicBezTo>
                <a:cubicBezTo>
                  <a:pt x="44" y="3"/>
                  <a:pt x="44" y="2"/>
                  <a:pt x="44" y="2"/>
                </a:cubicBezTo>
                <a:cubicBezTo>
                  <a:pt x="44" y="3"/>
                  <a:pt x="44" y="3"/>
                  <a:pt x="44" y="4"/>
                </a:cubicBezTo>
                <a:cubicBezTo>
                  <a:pt x="44" y="4"/>
                  <a:pt x="44" y="4"/>
                  <a:pt x="44" y="4"/>
                </a:cubicBezTo>
                <a:close/>
                <a:moveTo>
                  <a:pt x="44" y="2"/>
                </a:moveTo>
                <a:cubicBezTo>
                  <a:pt x="44" y="1"/>
                  <a:pt x="44" y="0"/>
                  <a:pt x="44" y="0"/>
                </a:cubicBezTo>
                <a:cubicBezTo>
                  <a:pt x="44" y="0"/>
                  <a:pt x="44" y="0"/>
                  <a:pt x="45" y="0"/>
                </a:cubicBezTo>
                <a:cubicBezTo>
                  <a:pt x="44" y="1"/>
                  <a:pt x="44" y="1"/>
                  <a:pt x="44" y="2"/>
                </a:cubicBezTo>
                <a:close/>
              </a:path>
            </a:pathLst>
          </a:cu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Rectangle 1048"/>
          <p:cNvSpPr>
            <a:spLocks noChangeArrowheads="1"/>
          </p:cNvSpPr>
          <p:nvPr userDrawn="1"/>
        </p:nvSpPr>
        <p:spPr bwMode="auto">
          <a:xfrm>
            <a:off x="-3175" y="6731000"/>
            <a:ext cx="9147175" cy="136525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996080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EF64C2-0684-4953-9559-EC47C0919BAD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9493202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24CBF-93FF-447A-A4C8-C40FA43FA0D9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168154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049A6D-A451-46F6-86F0-ABBF476B169E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656347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9C6611-0DB9-447F-BBE3-ED2939FDB96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344302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425207-75DC-4FE8-BC6D-36BAAF634593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5" name="Прямоугольник 4"/>
          <p:cNvSpPr/>
          <p:nvPr userDrawn="1"/>
        </p:nvSpPr>
        <p:spPr bwMode="auto">
          <a:xfrm>
            <a:off x="219075" y="309563"/>
            <a:ext cx="292100" cy="227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ru-RU" sz="2400" dirty="0"/>
          </a:p>
        </p:txBody>
      </p:sp>
      <p:grpSp>
        <p:nvGrpSpPr>
          <p:cNvPr id="6" name="Группа 7"/>
          <p:cNvGrpSpPr>
            <a:grpSpLocks/>
          </p:cNvGrpSpPr>
          <p:nvPr userDrawn="1"/>
        </p:nvGrpSpPr>
        <p:grpSpPr bwMode="auto">
          <a:xfrm>
            <a:off x="15875" y="0"/>
            <a:ext cx="555625" cy="649288"/>
            <a:chOff x="16542" y="-6616"/>
            <a:chExt cx="683567" cy="772310"/>
          </a:xfrm>
        </p:grpSpPr>
        <p:sp>
          <p:nvSpPr>
            <p:cNvPr id="7" name="Прямоугольник 6"/>
            <p:cNvSpPr/>
            <p:nvPr userDrawn="1"/>
          </p:nvSpPr>
          <p:spPr>
            <a:xfrm>
              <a:off x="178646" y="284180"/>
              <a:ext cx="359361" cy="270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sz="2400" dirty="0"/>
            </a:p>
          </p:txBody>
        </p:sp>
        <p:pic>
          <p:nvPicPr>
            <p:cNvPr id="8" name="Picture 6" descr="Эмблема большая"/>
            <p:cNvPicPr>
              <a:picLocks noChangeAspect="1" noChangeArrowheads="1"/>
            </p:cNvPicPr>
            <p:nvPr userDrawn="1"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542" y="-6616"/>
              <a:ext cx="683567" cy="772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Freeform 1043"/>
          <p:cNvSpPr>
            <a:spLocks noEditPoints="1"/>
          </p:cNvSpPr>
          <p:nvPr userDrawn="1"/>
        </p:nvSpPr>
        <p:spPr bwMode="auto">
          <a:xfrm>
            <a:off x="0" y="6237288"/>
            <a:ext cx="1282700" cy="581025"/>
          </a:xfrm>
          <a:custGeom>
            <a:avLst/>
            <a:gdLst>
              <a:gd name="T0" fmla="*/ 2147483647 w 179"/>
              <a:gd name="T1" fmla="*/ 2147483647 h 81"/>
              <a:gd name="T2" fmla="*/ 2147483647 w 179"/>
              <a:gd name="T3" fmla="*/ 2147483647 h 81"/>
              <a:gd name="T4" fmla="*/ 2147483647 w 179"/>
              <a:gd name="T5" fmla="*/ 2147483647 h 81"/>
              <a:gd name="T6" fmla="*/ 2147483647 w 179"/>
              <a:gd name="T7" fmla="*/ 2147483647 h 81"/>
              <a:gd name="T8" fmla="*/ 2147483647 w 179"/>
              <a:gd name="T9" fmla="*/ 2147483647 h 81"/>
              <a:gd name="T10" fmla="*/ 2147483647 w 179"/>
              <a:gd name="T11" fmla="*/ 2147483647 h 81"/>
              <a:gd name="T12" fmla="*/ 2147483647 w 179"/>
              <a:gd name="T13" fmla="*/ 2147483647 h 81"/>
              <a:gd name="T14" fmla="*/ 2147483647 w 179"/>
              <a:gd name="T15" fmla="*/ 2147483647 h 81"/>
              <a:gd name="T16" fmla="*/ 2147483647 w 179"/>
              <a:gd name="T17" fmla="*/ 2147483647 h 81"/>
              <a:gd name="T18" fmla="*/ 2147483647 w 179"/>
              <a:gd name="T19" fmla="*/ 2147483647 h 81"/>
              <a:gd name="T20" fmla="*/ 2147483647 w 179"/>
              <a:gd name="T21" fmla="*/ 2147483647 h 81"/>
              <a:gd name="T22" fmla="*/ 2147483647 w 179"/>
              <a:gd name="T23" fmla="*/ 2147483647 h 81"/>
              <a:gd name="T24" fmla="*/ 2147483647 w 179"/>
              <a:gd name="T25" fmla="*/ 2147483647 h 81"/>
              <a:gd name="T26" fmla="*/ 2147483647 w 179"/>
              <a:gd name="T27" fmla="*/ 2147483647 h 81"/>
              <a:gd name="T28" fmla="*/ 2147483647 w 179"/>
              <a:gd name="T29" fmla="*/ 2147483647 h 81"/>
              <a:gd name="T30" fmla="*/ 2147483647 w 179"/>
              <a:gd name="T31" fmla="*/ 2147483647 h 81"/>
              <a:gd name="T32" fmla="*/ 2147483647 w 179"/>
              <a:gd name="T33" fmla="*/ 2147483647 h 81"/>
              <a:gd name="T34" fmla="*/ 2147483647 w 179"/>
              <a:gd name="T35" fmla="*/ 2147483647 h 81"/>
              <a:gd name="T36" fmla="*/ 2147483647 w 179"/>
              <a:gd name="T37" fmla="*/ 2147483647 h 81"/>
              <a:gd name="T38" fmla="*/ 2147483647 w 179"/>
              <a:gd name="T39" fmla="*/ 2147483647 h 81"/>
              <a:gd name="T40" fmla="*/ 2147483647 w 179"/>
              <a:gd name="T41" fmla="*/ 2147483647 h 81"/>
              <a:gd name="T42" fmla="*/ 2147483647 w 179"/>
              <a:gd name="T43" fmla="*/ 2147483647 h 81"/>
              <a:gd name="T44" fmla="*/ 2147483647 w 179"/>
              <a:gd name="T45" fmla="*/ 2147483647 h 81"/>
              <a:gd name="T46" fmla="*/ 2147483647 w 179"/>
              <a:gd name="T47" fmla="*/ 2147483647 h 81"/>
              <a:gd name="T48" fmla="*/ 2147483647 w 179"/>
              <a:gd name="T49" fmla="*/ 2147483647 h 81"/>
              <a:gd name="T50" fmla="*/ 2147483647 w 179"/>
              <a:gd name="T51" fmla="*/ 2147483647 h 81"/>
              <a:gd name="T52" fmla="*/ 2147483647 w 179"/>
              <a:gd name="T53" fmla="*/ 2147483647 h 81"/>
              <a:gd name="T54" fmla="*/ 2147483647 w 179"/>
              <a:gd name="T55" fmla="*/ 2147483647 h 81"/>
              <a:gd name="T56" fmla="*/ 2147483647 w 179"/>
              <a:gd name="T57" fmla="*/ 2147483647 h 81"/>
              <a:gd name="T58" fmla="*/ 2147483647 w 179"/>
              <a:gd name="T59" fmla="*/ 2147483647 h 81"/>
              <a:gd name="T60" fmla="*/ 2147483647 w 179"/>
              <a:gd name="T61" fmla="*/ 2147483647 h 81"/>
              <a:gd name="T62" fmla="*/ 2147483647 w 179"/>
              <a:gd name="T63" fmla="*/ 2147483647 h 81"/>
              <a:gd name="T64" fmla="*/ 2147483647 w 179"/>
              <a:gd name="T65" fmla="*/ 2147483647 h 81"/>
              <a:gd name="T66" fmla="*/ 2147483647 w 179"/>
              <a:gd name="T67" fmla="*/ 2147483647 h 81"/>
              <a:gd name="T68" fmla="*/ 2147483647 w 179"/>
              <a:gd name="T69" fmla="*/ 2147483647 h 81"/>
              <a:gd name="T70" fmla="*/ 2147483647 w 179"/>
              <a:gd name="T71" fmla="*/ 2147483647 h 81"/>
              <a:gd name="T72" fmla="*/ 2147483647 w 179"/>
              <a:gd name="T73" fmla="*/ 2147483647 h 81"/>
              <a:gd name="T74" fmla="*/ 2147483647 w 179"/>
              <a:gd name="T75" fmla="*/ 2147483647 h 81"/>
              <a:gd name="T76" fmla="*/ 2147483647 w 179"/>
              <a:gd name="T77" fmla="*/ 2147483647 h 81"/>
              <a:gd name="T78" fmla="*/ 2147483647 w 179"/>
              <a:gd name="T79" fmla="*/ 2147483647 h 81"/>
              <a:gd name="T80" fmla="*/ 2147483647 w 179"/>
              <a:gd name="T81" fmla="*/ 2147483647 h 81"/>
              <a:gd name="T82" fmla="*/ 2147483647 w 179"/>
              <a:gd name="T83" fmla="*/ 2147483647 h 81"/>
              <a:gd name="T84" fmla="*/ 2147483647 w 179"/>
              <a:gd name="T85" fmla="*/ 2147483647 h 81"/>
              <a:gd name="T86" fmla="*/ 2147483647 w 179"/>
              <a:gd name="T87" fmla="*/ 2147483647 h 81"/>
              <a:gd name="T88" fmla="*/ 2147483647 w 179"/>
              <a:gd name="T89" fmla="*/ 2147483647 h 81"/>
              <a:gd name="T90" fmla="*/ 2147483647 w 179"/>
              <a:gd name="T91" fmla="*/ 2147483647 h 81"/>
              <a:gd name="T92" fmla="*/ 2147483647 w 179"/>
              <a:gd name="T93" fmla="*/ 0 h 8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9"/>
              <a:gd name="T142" fmla="*/ 0 h 81"/>
              <a:gd name="T143" fmla="*/ 179 w 179"/>
              <a:gd name="T144" fmla="*/ 81 h 8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9" h="81">
                <a:moveTo>
                  <a:pt x="0" y="81"/>
                </a:moveTo>
                <a:lnTo>
                  <a:pt x="0" y="67"/>
                </a:lnTo>
                <a:cubicBezTo>
                  <a:pt x="1" y="67"/>
                  <a:pt x="4" y="68"/>
                  <a:pt x="5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8"/>
                  <a:pt x="8" y="68"/>
                  <a:pt x="8" y="66"/>
                </a:cubicBezTo>
                <a:cubicBezTo>
                  <a:pt x="10" y="67"/>
                  <a:pt x="10" y="67"/>
                  <a:pt x="13" y="67"/>
                </a:cubicBezTo>
                <a:cubicBezTo>
                  <a:pt x="14" y="68"/>
                  <a:pt x="14" y="69"/>
                  <a:pt x="14" y="69"/>
                </a:cubicBezTo>
                <a:cubicBezTo>
                  <a:pt x="15" y="69"/>
                  <a:pt x="16" y="69"/>
                  <a:pt x="17" y="69"/>
                </a:cubicBezTo>
                <a:cubicBezTo>
                  <a:pt x="17" y="67"/>
                  <a:pt x="17" y="66"/>
                  <a:pt x="20" y="67"/>
                </a:cubicBezTo>
                <a:cubicBezTo>
                  <a:pt x="20" y="68"/>
                  <a:pt x="20" y="68"/>
                  <a:pt x="20" y="69"/>
                </a:cubicBezTo>
                <a:cubicBezTo>
                  <a:pt x="20" y="69"/>
                  <a:pt x="21" y="69"/>
                  <a:pt x="22" y="69"/>
                </a:cubicBezTo>
                <a:cubicBezTo>
                  <a:pt x="22" y="68"/>
                  <a:pt x="21" y="67"/>
                  <a:pt x="21" y="66"/>
                </a:cubicBezTo>
                <a:cubicBezTo>
                  <a:pt x="22" y="66"/>
                  <a:pt x="22" y="66"/>
                  <a:pt x="22" y="66"/>
                </a:cubicBezTo>
                <a:cubicBezTo>
                  <a:pt x="22" y="65"/>
                  <a:pt x="22" y="65"/>
                  <a:pt x="23" y="65"/>
                </a:cubicBezTo>
                <a:cubicBezTo>
                  <a:pt x="23" y="65"/>
                  <a:pt x="23" y="66"/>
                  <a:pt x="23" y="66"/>
                </a:cubicBezTo>
                <a:cubicBezTo>
                  <a:pt x="25" y="67"/>
                  <a:pt x="27" y="67"/>
                  <a:pt x="29" y="67"/>
                </a:cubicBezTo>
                <a:cubicBezTo>
                  <a:pt x="29" y="67"/>
                  <a:pt x="29" y="66"/>
                  <a:pt x="29" y="66"/>
                </a:cubicBezTo>
                <a:cubicBezTo>
                  <a:pt x="34" y="66"/>
                  <a:pt x="35" y="69"/>
                  <a:pt x="36" y="64"/>
                </a:cubicBezTo>
                <a:cubicBezTo>
                  <a:pt x="39" y="62"/>
                  <a:pt x="38" y="55"/>
                  <a:pt x="38" y="55"/>
                </a:cubicBezTo>
                <a:cubicBezTo>
                  <a:pt x="38" y="55"/>
                  <a:pt x="39" y="55"/>
                  <a:pt x="39" y="55"/>
                </a:cubicBezTo>
                <a:cubicBezTo>
                  <a:pt x="39" y="53"/>
                  <a:pt x="39" y="51"/>
                  <a:pt x="38" y="48"/>
                </a:cubicBezTo>
                <a:lnTo>
                  <a:pt x="40" y="48"/>
                </a:lnTo>
                <a:cubicBezTo>
                  <a:pt x="40" y="48"/>
                  <a:pt x="40" y="45"/>
                  <a:pt x="41" y="43"/>
                </a:cubicBezTo>
                <a:lnTo>
                  <a:pt x="41" y="36"/>
                </a:lnTo>
                <a:lnTo>
                  <a:pt x="40" y="36"/>
                </a:lnTo>
                <a:lnTo>
                  <a:pt x="43" y="35"/>
                </a:lnTo>
                <a:lnTo>
                  <a:pt x="44" y="4"/>
                </a:lnTo>
                <a:lnTo>
                  <a:pt x="46" y="35"/>
                </a:lnTo>
                <a:lnTo>
                  <a:pt x="48" y="36"/>
                </a:lnTo>
                <a:lnTo>
                  <a:pt x="47" y="36"/>
                </a:lnTo>
                <a:lnTo>
                  <a:pt x="47" y="43"/>
                </a:lnTo>
                <a:cubicBezTo>
                  <a:pt x="48" y="45"/>
                  <a:pt x="49" y="46"/>
                  <a:pt x="49" y="48"/>
                </a:cubicBezTo>
                <a:lnTo>
                  <a:pt x="50" y="48"/>
                </a:lnTo>
                <a:cubicBezTo>
                  <a:pt x="49" y="51"/>
                  <a:pt x="49" y="52"/>
                  <a:pt x="50" y="55"/>
                </a:cubicBezTo>
                <a:cubicBezTo>
                  <a:pt x="50" y="55"/>
                  <a:pt x="51" y="55"/>
                  <a:pt x="51" y="55"/>
                </a:cubicBezTo>
                <a:cubicBezTo>
                  <a:pt x="50" y="59"/>
                  <a:pt x="51" y="61"/>
                  <a:pt x="52" y="64"/>
                </a:cubicBezTo>
                <a:cubicBezTo>
                  <a:pt x="53" y="64"/>
                  <a:pt x="54" y="65"/>
                  <a:pt x="54" y="65"/>
                </a:cubicBezTo>
                <a:cubicBezTo>
                  <a:pt x="55" y="62"/>
                  <a:pt x="57" y="64"/>
                  <a:pt x="58" y="63"/>
                </a:cubicBezTo>
                <a:cubicBezTo>
                  <a:pt x="59" y="59"/>
                  <a:pt x="59" y="57"/>
                  <a:pt x="61" y="55"/>
                </a:cubicBezTo>
                <a:cubicBezTo>
                  <a:pt x="61" y="53"/>
                  <a:pt x="61" y="52"/>
                  <a:pt x="62" y="50"/>
                </a:cubicBezTo>
                <a:cubicBezTo>
                  <a:pt x="64" y="52"/>
                  <a:pt x="62" y="56"/>
                  <a:pt x="66" y="57"/>
                </a:cubicBezTo>
                <a:cubicBezTo>
                  <a:pt x="66" y="57"/>
                  <a:pt x="66" y="57"/>
                  <a:pt x="66" y="58"/>
                </a:cubicBezTo>
                <a:cubicBezTo>
                  <a:pt x="67" y="56"/>
                  <a:pt x="67" y="54"/>
                  <a:pt x="68" y="53"/>
                </a:cubicBezTo>
                <a:cubicBezTo>
                  <a:pt x="69" y="54"/>
                  <a:pt x="68" y="56"/>
                  <a:pt x="70" y="58"/>
                </a:cubicBezTo>
                <a:cubicBezTo>
                  <a:pt x="70" y="60"/>
                  <a:pt x="70" y="60"/>
                  <a:pt x="70" y="61"/>
                </a:cubicBezTo>
                <a:cubicBezTo>
                  <a:pt x="70" y="61"/>
                  <a:pt x="71" y="61"/>
                  <a:pt x="71" y="61"/>
                </a:cubicBezTo>
                <a:cubicBezTo>
                  <a:pt x="71" y="62"/>
                  <a:pt x="71" y="62"/>
                  <a:pt x="72" y="63"/>
                </a:cubicBezTo>
                <a:cubicBezTo>
                  <a:pt x="73" y="63"/>
                  <a:pt x="74" y="63"/>
                  <a:pt x="76" y="64"/>
                </a:cubicBezTo>
                <a:cubicBezTo>
                  <a:pt x="76" y="64"/>
                  <a:pt x="76" y="64"/>
                  <a:pt x="76" y="64"/>
                </a:cubicBezTo>
                <a:cubicBezTo>
                  <a:pt x="77" y="65"/>
                  <a:pt x="78" y="65"/>
                  <a:pt x="79" y="65"/>
                </a:cubicBezTo>
                <a:cubicBezTo>
                  <a:pt x="78" y="64"/>
                  <a:pt x="78" y="63"/>
                  <a:pt x="78" y="62"/>
                </a:cubicBezTo>
                <a:cubicBezTo>
                  <a:pt x="79" y="62"/>
                  <a:pt x="79" y="61"/>
                  <a:pt x="79" y="61"/>
                </a:cubicBezTo>
                <a:cubicBezTo>
                  <a:pt x="79" y="63"/>
                  <a:pt x="80" y="64"/>
                  <a:pt x="80" y="65"/>
                </a:cubicBezTo>
                <a:cubicBezTo>
                  <a:pt x="80" y="65"/>
                  <a:pt x="81" y="66"/>
                  <a:pt x="82" y="66"/>
                </a:cubicBezTo>
                <a:cubicBezTo>
                  <a:pt x="82" y="66"/>
                  <a:pt x="82" y="65"/>
                  <a:pt x="82" y="65"/>
                </a:cubicBezTo>
                <a:cubicBezTo>
                  <a:pt x="85" y="66"/>
                  <a:pt x="92" y="65"/>
                  <a:pt x="94" y="67"/>
                </a:cubicBezTo>
                <a:cubicBezTo>
                  <a:pt x="96" y="64"/>
                  <a:pt x="95" y="60"/>
                  <a:pt x="95" y="56"/>
                </a:cubicBezTo>
                <a:cubicBezTo>
                  <a:pt x="96" y="56"/>
                  <a:pt x="96" y="56"/>
                  <a:pt x="96" y="56"/>
                </a:cubicBezTo>
                <a:cubicBezTo>
                  <a:pt x="96" y="57"/>
                  <a:pt x="96" y="58"/>
                  <a:pt x="96" y="59"/>
                </a:cubicBezTo>
                <a:cubicBezTo>
                  <a:pt x="97" y="59"/>
                  <a:pt x="97" y="59"/>
                  <a:pt x="97" y="58"/>
                </a:cubicBezTo>
                <a:cubicBezTo>
                  <a:pt x="97" y="59"/>
                  <a:pt x="98" y="60"/>
                  <a:pt x="98" y="61"/>
                </a:cubicBezTo>
                <a:cubicBezTo>
                  <a:pt x="99" y="62"/>
                  <a:pt x="99" y="62"/>
                  <a:pt x="100" y="61"/>
                </a:cubicBezTo>
                <a:cubicBezTo>
                  <a:pt x="100" y="62"/>
                  <a:pt x="100" y="63"/>
                  <a:pt x="100" y="63"/>
                </a:cubicBezTo>
                <a:cubicBezTo>
                  <a:pt x="101" y="63"/>
                  <a:pt x="102" y="64"/>
                  <a:pt x="103" y="64"/>
                </a:cubicBezTo>
                <a:cubicBezTo>
                  <a:pt x="103" y="62"/>
                  <a:pt x="103" y="60"/>
                  <a:pt x="103" y="59"/>
                </a:cubicBezTo>
                <a:cubicBezTo>
                  <a:pt x="103" y="59"/>
                  <a:pt x="104" y="59"/>
                  <a:pt x="104" y="59"/>
                </a:cubicBezTo>
                <a:cubicBezTo>
                  <a:pt x="104" y="58"/>
                  <a:pt x="104" y="57"/>
                  <a:pt x="104" y="56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05" y="57"/>
                  <a:pt x="106" y="58"/>
                  <a:pt x="106" y="59"/>
                </a:cubicBezTo>
                <a:cubicBezTo>
                  <a:pt x="106" y="59"/>
                  <a:pt x="106" y="59"/>
                  <a:pt x="107" y="59"/>
                </a:cubicBezTo>
                <a:cubicBezTo>
                  <a:pt x="107" y="60"/>
                  <a:pt x="107" y="60"/>
                  <a:pt x="107" y="61"/>
                </a:cubicBezTo>
                <a:cubicBezTo>
                  <a:pt x="108" y="60"/>
                  <a:pt x="109" y="60"/>
                  <a:pt x="110" y="60"/>
                </a:cubicBezTo>
                <a:cubicBezTo>
                  <a:pt x="110" y="60"/>
                  <a:pt x="111" y="60"/>
                  <a:pt x="111" y="60"/>
                </a:cubicBezTo>
                <a:cubicBezTo>
                  <a:pt x="111" y="60"/>
                  <a:pt x="111" y="60"/>
                  <a:pt x="112" y="60"/>
                </a:cubicBezTo>
                <a:cubicBezTo>
                  <a:pt x="112" y="59"/>
                  <a:pt x="112" y="59"/>
                  <a:pt x="112" y="58"/>
                </a:cubicBezTo>
                <a:cubicBezTo>
                  <a:pt x="114" y="58"/>
                  <a:pt x="114" y="58"/>
                  <a:pt x="115" y="59"/>
                </a:cubicBezTo>
                <a:cubicBezTo>
                  <a:pt x="121" y="48"/>
                  <a:pt x="126" y="37"/>
                  <a:pt x="132" y="26"/>
                </a:cubicBezTo>
                <a:cubicBezTo>
                  <a:pt x="131" y="26"/>
                  <a:pt x="130" y="25"/>
                  <a:pt x="129" y="24"/>
                </a:cubicBezTo>
                <a:cubicBezTo>
                  <a:pt x="132" y="25"/>
                  <a:pt x="132" y="25"/>
                  <a:pt x="134" y="27"/>
                </a:cubicBezTo>
                <a:cubicBezTo>
                  <a:pt x="139" y="27"/>
                  <a:pt x="144" y="28"/>
                  <a:pt x="148" y="28"/>
                </a:cubicBezTo>
                <a:cubicBezTo>
                  <a:pt x="146" y="26"/>
                  <a:pt x="143" y="25"/>
                  <a:pt x="140" y="23"/>
                </a:cubicBezTo>
                <a:cubicBezTo>
                  <a:pt x="140" y="23"/>
                  <a:pt x="140" y="23"/>
                  <a:pt x="140" y="23"/>
                </a:cubicBezTo>
                <a:cubicBezTo>
                  <a:pt x="140" y="23"/>
                  <a:pt x="139" y="23"/>
                  <a:pt x="138" y="23"/>
                </a:cubicBezTo>
                <a:cubicBezTo>
                  <a:pt x="138" y="22"/>
                  <a:pt x="138" y="22"/>
                  <a:pt x="139" y="22"/>
                </a:cubicBezTo>
                <a:cubicBezTo>
                  <a:pt x="138" y="22"/>
                  <a:pt x="138" y="22"/>
                  <a:pt x="138" y="21"/>
                </a:cubicBezTo>
                <a:cubicBezTo>
                  <a:pt x="138" y="21"/>
                  <a:pt x="138" y="21"/>
                  <a:pt x="138" y="21"/>
                </a:cubicBezTo>
                <a:cubicBezTo>
                  <a:pt x="142" y="23"/>
                  <a:pt x="145" y="25"/>
                  <a:pt x="149" y="27"/>
                </a:cubicBezTo>
                <a:cubicBezTo>
                  <a:pt x="151" y="27"/>
                  <a:pt x="151" y="28"/>
                  <a:pt x="153" y="28"/>
                </a:cubicBezTo>
                <a:cubicBezTo>
                  <a:pt x="153" y="28"/>
                  <a:pt x="153" y="29"/>
                  <a:pt x="153" y="29"/>
                </a:cubicBezTo>
                <a:cubicBezTo>
                  <a:pt x="153" y="29"/>
                  <a:pt x="153" y="29"/>
                  <a:pt x="154" y="29"/>
                </a:cubicBezTo>
                <a:cubicBezTo>
                  <a:pt x="148" y="40"/>
                  <a:pt x="143" y="51"/>
                  <a:pt x="140" y="62"/>
                </a:cubicBezTo>
                <a:cubicBezTo>
                  <a:pt x="147" y="61"/>
                  <a:pt x="154" y="62"/>
                  <a:pt x="161" y="63"/>
                </a:cubicBezTo>
                <a:cubicBezTo>
                  <a:pt x="161" y="63"/>
                  <a:pt x="162" y="63"/>
                  <a:pt x="162" y="64"/>
                </a:cubicBezTo>
                <a:cubicBezTo>
                  <a:pt x="164" y="64"/>
                  <a:pt x="165" y="63"/>
                  <a:pt x="169" y="64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73" y="65"/>
                  <a:pt x="175" y="66"/>
                  <a:pt x="179" y="67"/>
                </a:cubicBezTo>
                <a:lnTo>
                  <a:pt x="179" y="81"/>
                </a:lnTo>
                <a:lnTo>
                  <a:pt x="0" y="81"/>
                </a:lnTo>
                <a:close/>
                <a:moveTo>
                  <a:pt x="161" y="58"/>
                </a:moveTo>
                <a:cubicBezTo>
                  <a:pt x="160" y="54"/>
                  <a:pt x="160" y="54"/>
                  <a:pt x="160" y="45"/>
                </a:cubicBezTo>
                <a:cubicBezTo>
                  <a:pt x="159" y="45"/>
                  <a:pt x="159" y="45"/>
                  <a:pt x="158" y="45"/>
                </a:cubicBezTo>
                <a:cubicBezTo>
                  <a:pt x="158" y="44"/>
                  <a:pt x="158" y="44"/>
                  <a:pt x="158" y="43"/>
                </a:cubicBezTo>
                <a:cubicBezTo>
                  <a:pt x="157" y="43"/>
                  <a:pt x="157" y="43"/>
                  <a:pt x="157" y="43"/>
                </a:cubicBezTo>
                <a:cubicBezTo>
                  <a:pt x="157" y="44"/>
                  <a:pt x="157" y="44"/>
                  <a:pt x="157" y="45"/>
                </a:cubicBezTo>
                <a:cubicBezTo>
                  <a:pt x="158" y="46"/>
                  <a:pt x="159" y="46"/>
                  <a:pt x="158" y="48"/>
                </a:cubicBezTo>
                <a:cubicBezTo>
                  <a:pt x="157" y="48"/>
                  <a:pt x="156" y="48"/>
                  <a:pt x="155" y="48"/>
                </a:cubicBezTo>
                <a:cubicBezTo>
                  <a:pt x="155" y="46"/>
                  <a:pt x="156" y="45"/>
                  <a:pt x="156" y="42"/>
                </a:cubicBezTo>
                <a:cubicBezTo>
                  <a:pt x="158" y="43"/>
                  <a:pt x="158" y="44"/>
                  <a:pt x="160" y="45"/>
                </a:cubicBezTo>
                <a:cubicBezTo>
                  <a:pt x="160" y="42"/>
                  <a:pt x="157" y="38"/>
                  <a:pt x="161" y="38"/>
                </a:cubicBezTo>
                <a:cubicBezTo>
                  <a:pt x="162" y="38"/>
                  <a:pt x="162" y="39"/>
                  <a:pt x="162" y="39"/>
                </a:cubicBezTo>
                <a:cubicBezTo>
                  <a:pt x="161" y="42"/>
                  <a:pt x="161" y="42"/>
                  <a:pt x="161" y="44"/>
                </a:cubicBezTo>
                <a:cubicBezTo>
                  <a:pt x="163" y="44"/>
                  <a:pt x="163" y="43"/>
                  <a:pt x="165" y="42"/>
                </a:cubicBezTo>
                <a:cubicBezTo>
                  <a:pt x="165" y="44"/>
                  <a:pt x="167" y="46"/>
                  <a:pt x="167" y="48"/>
                </a:cubicBezTo>
                <a:cubicBezTo>
                  <a:pt x="165" y="48"/>
                  <a:pt x="164" y="48"/>
                  <a:pt x="163" y="48"/>
                </a:cubicBezTo>
                <a:cubicBezTo>
                  <a:pt x="163" y="47"/>
                  <a:pt x="163" y="46"/>
                  <a:pt x="164" y="45"/>
                </a:cubicBezTo>
                <a:cubicBezTo>
                  <a:pt x="164" y="45"/>
                  <a:pt x="164" y="45"/>
                  <a:pt x="164" y="45"/>
                </a:cubicBezTo>
                <a:cubicBezTo>
                  <a:pt x="164" y="44"/>
                  <a:pt x="164" y="43"/>
                  <a:pt x="164" y="43"/>
                </a:cubicBezTo>
                <a:cubicBezTo>
                  <a:pt x="163" y="44"/>
                  <a:pt x="163" y="45"/>
                  <a:pt x="161" y="46"/>
                </a:cubicBezTo>
                <a:cubicBezTo>
                  <a:pt x="161" y="50"/>
                  <a:pt x="161" y="54"/>
                  <a:pt x="161" y="58"/>
                </a:cubicBezTo>
                <a:close/>
                <a:moveTo>
                  <a:pt x="68" y="52"/>
                </a:moveTo>
                <a:cubicBezTo>
                  <a:pt x="68" y="52"/>
                  <a:pt x="68" y="52"/>
                  <a:pt x="68" y="51"/>
                </a:cubicBezTo>
                <a:cubicBezTo>
                  <a:pt x="68" y="51"/>
                  <a:pt x="68" y="51"/>
                  <a:pt x="68" y="51"/>
                </a:cubicBezTo>
                <a:cubicBezTo>
                  <a:pt x="68" y="52"/>
                  <a:pt x="68" y="52"/>
                  <a:pt x="68" y="52"/>
                </a:cubicBezTo>
                <a:cubicBezTo>
                  <a:pt x="68" y="52"/>
                  <a:pt x="68" y="52"/>
                  <a:pt x="68" y="52"/>
                </a:cubicBezTo>
                <a:close/>
                <a:moveTo>
                  <a:pt x="128" y="24"/>
                </a:moveTo>
                <a:cubicBezTo>
                  <a:pt x="127" y="23"/>
                  <a:pt x="125" y="22"/>
                  <a:pt x="123" y="22"/>
                </a:cubicBezTo>
                <a:cubicBezTo>
                  <a:pt x="123" y="22"/>
                  <a:pt x="123" y="21"/>
                  <a:pt x="123" y="21"/>
                </a:cubicBezTo>
                <a:cubicBezTo>
                  <a:pt x="123" y="20"/>
                  <a:pt x="122" y="20"/>
                  <a:pt x="122" y="20"/>
                </a:cubicBezTo>
                <a:cubicBezTo>
                  <a:pt x="122" y="20"/>
                  <a:pt x="122" y="20"/>
                  <a:pt x="122" y="19"/>
                </a:cubicBezTo>
                <a:cubicBezTo>
                  <a:pt x="125" y="21"/>
                  <a:pt x="126" y="22"/>
                  <a:pt x="130" y="22"/>
                </a:cubicBezTo>
                <a:cubicBezTo>
                  <a:pt x="130" y="22"/>
                  <a:pt x="130" y="23"/>
                  <a:pt x="130" y="23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9" y="23"/>
                  <a:pt x="129" y="24"/>
                  <a:pt x="129" y="24"/>
                </a:cubicBezTo>
                <a:cubicBezTo>
                  <a:pt x="129" y="24"/>
                  <a:pt x="128" y="24"/>
                  <a:pt x="128" y="24"/>
                </a:cubicBezTo>
                <a:close/>
                <a:moveTo>
                  <a:pt x="44" y="4"/>
                </a:moveTo>
                <a:cubicBezTo>
                  <a:pt x="44" y="3"/>
                  <a:pt x="44" y="3"/>
                  <a:pt x="44" y="3"/>
                </a:cubicBezTo>
                <a:cubicBezTo>
                  <a:pt x="44" y="3"/>
                  <a:pt x="44" y="2"/>
                  <a:pt x="44" y="2"/>
                </a:cubicBezTo>
                <a:cubicBezTo>
                  <a:pt x="44" y="3"/>
                  <a:pt x="44" y="3"/>
                  <a:pt x="44" y="4"/>
                </a:cubicBezTo>
                <a:cubicBezTo>
                  <a:pt x="44" y="4"/>
                  <a:pt x="44" y="4"/>
                  <a:pt x="44" y="4"/>
                </a:cubicBezTo>
                <a:close/>
                <a:moveTo>
                  <a:pt x="44" y="2"/>
                </a:moveTo>
                <a:cubicBezTo>
                  <a:pt x="44" y="1"/>
                  <a:pt x="44" y="0"/>
                  <a:pt x="44" y="0"/>
                </a:cubicBezTo>
                <a:cubicBezTo>
                  <a:pt x="44" y="0"/>
                  <a:pt x="44" y="0"/>
                  <a:pt x="45" y="0"/>
                </a:cubicBezTo>
                <a:cubicBezTo>
                  <a:pt x="44" y="1"/>
                  <a:pt x="44" y="1"/>
                  <a:pt x="44" y="2"/>
                </a:cubicBezTo>
                <a:close/>
              </a:path>
            </a:pathLst>
          </a:cu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0" name="Rectangle 1048"/>
          <p:cNvSpPr>
            <a:spLocks noChangeArrowheads="1"/>
          </p:cNvSpPr>
          <p:nvPr userDrawn="1"/>
        </p:nvSpPr>
        <p:spPr bwMode="auto">
          <a:xfrm>
            <a:off x="-3175" y="6731000"/>
            <a:ext cx="9147175" cy="136525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140214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452B4A-5F2A-4720-A59E-9F9110659CFF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1239573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0A9015-76C7-4285-A772-1361E43C1F3B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437799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9172379-FB73-45AA-A579-AF86AC00224B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131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ransition spd="med">
    <p:random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1.jpeg"/><Relationship Id="rId7" Type="http://schemas.openxmlformats.org/officeDocument/2006/relationships/slide" Target="slide1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15.xml"/><Relationship Id="rId4" Type="http://schemas.openxmlformats.org/officeDocument/2006/relationships/slide" Target="slide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549275"/>
            <a:ext cx="9144000" cy="6308725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just">
              <a:defRPr/>
            </a:pPr>
            <a:endParaRPr lang="ru-RU">
              <a:latin typeface="Calibri" pitchFamily="34" charset="0"/>
              <a:cs typeface="+mn-cs"/>
            </a:endParaRPr>
          </a:p>
        </p:txBody>
      </p:sp>
      <p:sp>
        <p:nvSpPr>
          <p:cNvPr id="2051" name="Rectangle 1044"/>
          <p:cNvSpPr>
            <a:spLocks noChangeArrowheads="1"/>
          </p:cNvSpPr>
          <p:nvPr/>
        </p:nvSpPr>
        <p:spPr bwMode="auto">
          <a:xfrm>
            <a:off x="0" y="-26988"/>
            <a:ext cx="9144000" cy="500063"/>
          </a:xfrm>
          <a:prstGeom prst="rect">
            <a:avLst/>
          </a:prstGeom>
          <a:solidFill>
            <a:srgbClr val="00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ru-RU" sz="2000" b="1" dirty="0">
                <a:solidFill>
                  <a:schemeClr val="bg1"/>
                </a:solidFill>
              </a:rPr>
              <a:t>В </a:t>
            </a:r>
            <a:r>
              <a:rPr lang="ru-RU" sz="2000" b="1" dirty="0" err="1">
                <a:solidFill>
                  <a:schemeClr val="bg1"/>
                </a:solidFill>
              </a:rPr>
              <a:t>В</a:t>
            </a:r>
            <a:r>
              <a:rPr lang="ru-RU" sz="2000" b="1" dirty="0">
                <a:solidFill>
                  <a:schemeClr val="bg1"/>
                </a:solidFill>
              </a:rPr>
              <a:t> О Д Н А Я      Л Е К Ц И Я         Ч А С Т Ь  </a:t>
            </a:r>
            <a:r>
              <a:rPr lang="ru-RU" sz="2000" b="1" dirty="0" smtClean="0">
                <a:solidFill>
                  <a:schemeClr val="bg1"/>
                </a:solidFill>
              </a:rPr>
              <a:t>3</a:t>
            </a:r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2052" name="Freeform 1043"/>
          <p:cNvSpPr>
            <a:spLocks noEditPoints="1"/>
          </p:cNvSpPr>
          <p:nvPr/>
        </p:nvSpPr>
        <p:spPr bwMode="auto">
          <a:xfrm>
            <a:off x="0" y="6237288"/>
            <a:ext cx="1282700" cy="581025"/>
          </a:xfrm>
          <a:custGeom>
            <a:avLst/>
            <a:gdLst>
              <a:gd name="T0" fmla="*/ 2147483647 w 179"/>
              <a:gd name="T1" fmla="*/ 2147483647 h 81"/>
              <a:gd name="T2" fmla="*/ 2147483647 w 179"/>
              <a:gd name="T3" fmla="*/ 2147483647 h 81"/>
              <a:gd name="T4" fmla="*/ 2147483647 w 179"/>
              <a:gd name="T5" fmla="*/ 2147483647 h 81"/>
              <a:gd name="T6" fmla="*/ 2147483647 w 179"/>
              <a:gd name="T7" fmla="*/ 2147483647 h 81"/>
              <a:gd name="T8" fmla="*/ 2147483647 w 179"/>
              <a:gd name="T9" fmla="*/ 2147483647 h 81"/>
              <a:gd name="T10" fmla="*/ 2147483647 w 179"/>
              <a:gd name="T11" fmla="*/ 2147483647 h 81"/>
              <a:gd name="T12" fmla="*/ 2147483647 w 179"/>
              <a:gd name="T13" fmla="*/ 2147483647 h 81"/>
              <a:gd name="T14" fmla="*/ 2147483647 w 179"/>
              <a:gd name="T15" fmla="*/ 2147483647 h 81"/>
              <a:gd name="T16" fmla="*/ 2147483647 w 179"/>
              <a:gd name="T17" fmla="*/ 2147483647 h 81"/>
              <a:gd name="T18" fmla="*/ 2147483647 w 179"/>
              <a:gd name="T19" fmla="*/ 2147483647 h 81"/>
              <a:gd name="T20" fmla="*/ 2147483647 w 179"/>
              <a:gd name="T21" fmla="*/ 2147483647 h 81"/>
              <a:gd name="T22" fmla="*/ 2147483647 w 179"/>
              <a:gd name="T23" fmla="*/ 2147483647 h 81"/>
              <a:gd name="T24" fmla="*/ 2147483647 w 179"/>
              <a:gd name="T25" fmla="*/ 2147483647 h 81"/>
              <a:gd name="T26" fmla="*/ 2147483647 w 179"/>
              <a:gd name="T27" fmla="*/ 2147483647 h 81"/>
              <a:gd name="T28" fmla="*/ 2147483647 w 179"/>
              <a:gd name="T29" fmla="*/ 2147483647 h 81"/>
              <a:gd name="T30" fmla="*/ 2147483647 w 179"/>
              <a:gd name="T31" fmla="*/ 2147483647 h 81"/>
              <a:gd name="T32" fmla="*/ 2147483647 w 179"/>
              <a:gd name="T33" fmla="*/ 2147483647 h 81"/>
              <a:gd name="T34" fmla="*/ 2147483647 w 179"/>
              <a:gd name="T35" fmla="*/ 2147483647 h 81"/>
              <a:gd name="T36" fmla="*/ 2147483647 w 179"/>
              <a:gd name="T37" fmla="*/ 2147483647 h 81"/>
              <a:gd name="T38" fmla="*/ 2147483647 w 179"/>
              <a:gd name="T39" fmla="*/ 2147483647 h 81"/>
              <a:gd name="T40" fmla="*/ 2147483647 w 179"/>
              <a:gd name="T41" fmla="*/ 2147483647 h 81"/>
              <a:gd name="T42" fmla="*/ 2147483647 w 179"/>
              <a:gd name="T43" fmla="*/ 2147483647 h 81"/>
              <a:gd name="T44" fmla="*/ 2147483647 w 179"/>
              <a:gd name="T45" fmla="*/ 2147483647 h 81"/>
              <a:gd name="T46" fmla="*/ 2147483647 w 179"/>
              <a:gd name="T47" fmla="*/ 2147483647 h 81"/>
              <a:gd name="T48" fmla="*/ 2147483647 w 179"/>
              <a:gd name="T49" fmla="*/ 2147483647 h 81"/>
              <a:gd name="T50" fmla="*/ 2147483647 w 179"/>
              <a:gd name="T51" fmla="*/ 2147483647 h 81"/>
              <a:gd name="T52" fmla="*/ 2147483647 w 179"/>
              <a:gd name="T53" fmla="*/ 2147483647 h 81"/>
              <a:gd name="T54" fmla="*/ 2147483647 w 179"/>
              <a:gd name="T55" fmla="*/ 2147483647 h 81"/>
              <a:gd name="T56" fmla="*/ 2147483647 w 179"/>
              <a:gd name="T57" fmla="*/ 2147483647 h 81"/>
              <a:gd name="T58" fmla="*/ 2147483647 w 179"/>
              <a:gd name="T59" fmla="*/ 2147483647 h 81"/>
              <a:gd name="T60" fmla="*/ 2147483647 w 179"/>
              <a:gd name="T61" fmla="*/ 2147483647 h 81"/>
              <a:gd name="T62" fmla="*/ 2147483647 w 179"/>
              <a:gd name="T63" fmla="*/ 2147483647 h 81"/>
              <a:gd name="T64" fmla="*/ 2147483647 w 179"/>
              <a:gd name="T65" fmla="*/ 2147483647 h 81"/>
              <a:gd name="T66" fmla="*/ 2147483647 w 179"/>
              <a:gd name="T67" fmla="*/ 2147483647 h 81"/>
              <a:gd name="T68" fmla="*/ 2147483647 w 179"/>
              <a:gd name="T69" fmla="*/ 2147483647 h 81"/>
              <a:gd name="T70" fmla="*/ 2147483647 w 179"/>
              <a:gd name="T71" fmla="*/ 2147483647 h 81"/>
              <a:gd name="T72" fmla="*/ 2147483647 w 179"/>
              <a:gd name="T73" fmla="*/ 2147483647 h 81"/>
              <a:gd name="T74" fmla="*/ 2147483647 w 179"/>
              <a:gd name="T75" fmla="*/ 2147483647 h 81"/>
              <a:gd name="T76" fmla="*/ 2147483647 w 179"/>
              <a:gd name="T77" fmla="*/ 2147483647 h 81"/>
              <a:gd name="T78" fmla="*/ 2147483647 w 179"/>
              <a:gd name="T79" fmla="*/ 2147483647 h 81"/>
              <a:gd name="T80" fmla="*/ 2147483647 w 179"/>
              <a:gd name="T81" fmla="*/ 2147483647 h 81"/>
              <a:gd name="T82" fmla="*/ 2147483647 w 179"/>
              <a:gd name="T83" fmla="*/ 2147483647 h 81"/>
              <a:gd name="T84" fmla="*/ 2147483647 w 179"/>
              <a:gd name="T85" fmla="*/ 2147483647 h 81"/>
              <a:gd name="T86" fmla="*/ 2147483647 w 179"/>
              <a:gd name="T87" fmla="*/ 2147483647 h 81"/>
              <a:gd name="T88" fmla="*/ 2147483647 w 179"/>
              <a:gd name="T89" fmla="*/ 2147483647 h 81"/>
              <a:gd name="T90" fmla="*/ 2147483647 w 179"/>
              <a:gd name="T91" fmla="*/ 2147483647 h 81"/>
              <a:gd name="T92" fmla="*/ 2147483647 w 179"/>
              <a:gd name="T93" fmla="*/ 0 h 8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9"/>
              <a:gd name="T142" fmla="*/ 0 h 81"/>
              <a:gd name="T143" fmla="*/ 179 w 179"/>
              <a:gd name="T144" fmla="*/ 81 h 8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9" h="81">
                <a:moveTo>
                  <a:pt x="0" y="81"/>
                </a:moveTo>
                <a:lnTo>
                  <a:pt x="0" y="67"/>
                </a:lnTo>
                <a:cubicBezTo>
                  <a:pt x="1" y="67"/>
                  <a:pt x="4" y="68"/>
                  <a:pt x="5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8"/>
                  <a:pt x="8" y="68"/>
                  <a:pt x="8" y="66"/>
                </a:cubicBezTo>
                <a:cubicBezTo>
                  <a:pt x="10" y="67"/>
                  <a:pt x="10" y="67"/>
                  <a:pt x="13" y="67"/>
                </a:cubicBezTo>
                <a:cubicBezTo>
                  <a:pt x="14" y="68"/>
                  <a:pt x="14" y="69"/>
                  <a:pt x="14" y="69"/>
                </a:cubicBezTo>
                <a:cubicBezTo>
                  <a:pt x="15" y="69"/>
                  <a:pt x="16" y="69"/>
                  <a:pt x="17" y="69"/>
                </a:cubicBezTo>
                <a:cubicBezTo>
                  <a:pt x="17" y="67"/>
                  <a:pt x="17" y="66"/>
                  <a:pt x="20" y="67"/>
                </a:cubicBezTo>
                <a:cubicBezTo>
                  <a:pt x="20" y="68"/>
                  <a:pt x="20" y="68"/>
                  <a:pt x="20" y="69"/>
                </a:cubicBezTo>
                <a:cubicBezTo>
                  <a:pt x="20" y="69"/>
                  <a:pt x="21" y="69"/>
                  <a:pt x="22" y="69"/>
                </a:cubicBezTo>
                <a:cubicBezTo>
                  <a:pt x="22" y="68"/>
                  <a:pt x="21" y="67"/>
                  <a:pt x="21" y="66"/>
                </a:cubicBezTo>
                <a:cubicBezTo>
                  <a:pt x="22" y="66"/>
                  <a:pt x="22" y="66"/>
                  <a:pt x="22" y="66"/>
                </a:cubicBezTo>
                <a:cubicBezTo>
                  <a:pt x="22" y="65"/>
                  <a:pt x="22" y="65"/>
                  <a:pt x="23" y="65"/>
                </a:cubicBezTo>
                <a:cubicBezTo>
                  <a:pt x="23" y="65"/>
                  <a:pt x="23" y="66"/>
                  <a:pt x="23" y="66"/>
                </a:cubicBezTo>
                <a:cubicBezTo>
                  <a:pt x="25" y="67"/>
                  <a:pt x="27" y="67"/>
                  <a:pt x="29" y="67"/>
                </a:cubicBezTo>
                <a:cubicBezTo>
                  <a:pt x="29" y="67"/>
                  <a:pt x="29" y="66"/>
                  <a:pt x="29" y="66"/>
                </a:cubicBezTo>
                <a:cubicBezTo>
                  <a:pt x="34" y="66"/>
                  <a:pt x="35" y="69"/>
                  <a:pt x="36" y="64"/>
                </a:cubicBezTo>
                <a:cubicBezTo>
                  <a:pt x="39" y="62"/>
                  <a:pt x="38" y="55"/>
                  <a:pt x="38" y="55"/>
                </a:cubicBezTo>
                <a:cubicBezTo>
                  <a:pt x="38" y="55"/>
                  <a:pt x="39" y="55"/>
                  <a:pt x="39" y="55"/>
                </a:cubicBezTo>
                <a:cubicBezTo>
                  <a:pt x="39" y="53"/>
                  <a:pt x="39" y="51"/>
                  <a:pt x="38" y="48"/>
                </a:cubicBezTo>
                <a:lnTo>
                  <a:pt x="40" y="48"/>
                </a:lnTo>
                <a:cubicBezTo>
                  <a:pt x="40" y="48"/>
                  <a:pt x="40" y="45"/>
                  <a:pt x="41" y="43"/>
                </a:cubicBezTo>
                <a:lnTo>
                  <a:pt x="41" y="36"/>
                </a:lnTo>
                <a:lnTo>
                  <a:pt x="40" y="36"/>
                </a:lnTo>
                <a:lnTo>
                  <a:pt x="43" y="35"/>
                </a:lnTo>
                <a:lnTo>
                  <a:pt x="44" y="4"/>
                </a:lnTo>
                <a:lnTo>
                  <a:pt x="46" y="35"/>
                </a:lnTo>
                <a:lnTo>
                  <a:pt x="48" y="36"/>
                </a:lnTo>
                <a:lnTo>
                  <a:pt x="47" y="36"/>
                </a:lnTo>
                <a:lnTo>
                  <a:pt x="47" y="43"/>
                </a:lnTo>
                <a:cubicBezTo>
                  <a:pt x="48" y="45"/>
                  <a:pt x="49" y="46"/>
                  <a:pt x="49" y="48"/>
                </a:cubicBezTo>
                <a:lnTo>
                  <a:pt x="50" y="48"/>
                </a:lnTo>
                <a:cubicBezTo>
                  <a:pt x="49" y="51"/>
                  <a:pt x="49" y="52"/>
                  <a:pt x="50" y="55"/>
                </a:cubicBezTo>
                <a:cubicBezTo>
                  <a:pt x="50" y="55"/>
                  <a:pt x="51" y="55"/>
                  <a:pt x="51" y="55"/>
                </a:cubicBezTo>
                <a:cubicBezTo>
                  <a:pt x="50" y="59"/>
                  <a:pt x="51" y="61"/>
                  <a:pt x="52" y="64"/>
                </a:cubicBezTo>
                <a:cubicBezTo>
                  <a:pt x="53" y="64"/>
                  <a:pt x="54" y="65"/>
                  <a:pt x="54" y="65"/>
                </a:cubicBezTo>
                <a:cubicBezTo>
                  <a:pt x="55" y="62"/>
                  <a:pt x="57" y="64"/>
                  <a:pt x="58" y="63"/>
                </a:cubicBezTo>
                <a:cubicBezTo>
                  <a:pt x="59" y="59"/>
                  <a:pt x="59" y="57"/>
                  <a:pt x="61" y="55"/>
                </a:cubicBezTo>
                <a:cubicBezTo>
                  <a:pt x="61" y="53"/>
                  <a:pt x="61" y="52"/>
                  <a:pt x="62" y="50"/>
                </a:cubicBezTo>
                <a:cubicBezTo>
                  <a:pt x="64" y="52"/>
                  <a:pt x="62" y="56"/>
                  <a:pt x="66" y="57"/>
                </a:cubicBezTo>
                <a:cubicBezTo>
                  <a:pt x="66" y="57"/>
                  <a:pt x="66" y="57"/>
                  <a:pt x="66" y="58"/>
                </a:cubicBezTo>
                <a:cubicBezTo>
                  <a:pt x="67" y="56"/>
                  <a:pt x="67" y="54"/>
                  <a:pt x="68" y="53"/>
                </a:cubicBezTo>
                <a:cubicBezTo>
                  <a:pt x="69" y="54"/>
                  <a:pt x="68" y="56"/>
                  <a:pt x="70" y="58"/>
                </a:cubicBezTo>
                <a:cubicBezTo>
                  <a:pt x="70" y="60"/>
                  <a:pt x="70" y="60"/>
                  <a:pt x="70" y="61"/>
                </a:cubicBezTo>
                <a:cubicBezTo>
                  <a:pt x="70" y="61"/>
                  <a:pt x="71" y="61"/>
                  <a:pt x="71" y="61"/>
                </a:cubicBezTo>
                <a:cubicBezTo>
                  <a:pt x="71" y="62"/>
                  <a:pt x="71" y="62"/>
                  <a:pt x="72" y="63"/>
                </a:cubicBezTo>
                <a:cubicBezTo>
                  <a:pt x="73" y="63"/>
                  <a:pt x="74" y="63"/>
                  <a:pt x="76" y="64"/>
                </a:cubicBezTo>
                <a:cubicBezTo>
                  <a:pt x="76" y="64"/>
                  <a:pt x="76" y="64"/>
                  <a:pt x="76" y="64"/>
                </a:cubicBezTo>
                <a:cubicBezTo>
                  <a:pt x="77" y="65"/>
                  <a:pt x="78" y="65"/>
                  <a:pt x="79" y="65"/>
                </a:cubicBezTo>
                <a:cubicBezTo>
                  <a:pt x="78" y="64"/>
                  <a:pt x="78" y="63"/>
                  <a:pt x="78" y="62"/>
                </a:cubicBezTo>
                <a:cubicBezTo>
                  <a:pt x="79" y="62"/>
                  <a:pt x="79" y="61"/>
                  <a:pt x="79" y="61"/>
                </a:cubicBezTo>
                <a:cubicBezTo>
                  <a:pt x="79" y="63"/>
                  <a:pt x="80" y="64"/>
                  <a:pt x="80" y="65"/>
                </a:cubicBezTo>
                <a:cubicBezTo>
                  <a:pt x="80" y="65"/>
                  <a:pt x="81" y="66"/>
                  <a:pt x="82" y="66"/>
                </a:cubicBezTo>
                <a:cubicBezTo>
                  <a:pt x="82" y="66"/>
                  <a:pt x="82" y="65"/>
                  <a:pt x="82" y="65"/>
                </a:cubicBezTo>
                <a:cubicBezTo>
                  <a:pt x="85" y="66"/>
                  <a:pt x="92" y="65"/>
                  <a:pt x="94" y="67"/>
                </a:cubicBezTo>
                <a:cubicBezTo>
                  <a:pt x="96" y="64"/>
                  <a:pt x="95" y="60"/>
                  <a:pt x="95" y="56"/>
                </a:cubicBezTo>
                <a:cubicBezTo>
                  <a:pt x="96" y="56"/>
                  <a:pt x="96" y="56"/>
                  <a:pt x="96" y="56"/>
                </a:cubicBezTo>
                <a:cubicBezTo>
                  <a:pt x="96" y="57"/>
                  <a:pt x="96" y="58"/>
                  <a:pt x="96" y="59"/>
                </a:cubicBezTo>
                <a:cubicBezTo>
                  <a:pt x="97" y="59"/>
                  <a:pt x="97" y="59"/>
                  <a:pt x="97" y="58"/>
                </a:cubicBezTo>
                <a:cubicBezTo>
                  <a:pt x="97" y="59"/>
                  <a:pt x="98" y="60"/>
                  <a:pt x="98" y="61"/>
                </a:cubicBezTo>
                <a:cubicBezTo>
                  <a:pt x="99" y="62"/>
                  <a:pt x="99" y="62"/>
                  <a:pt x="100" y="61"/>
                </a:cubicBezTo>
                <a:cubicBezTo>
                  <a:pt x="100" y="62"/>
                  <a:pt x="100" y="63"/>
                  <a:pt x="100" y="63"/>
                </a:cubicBezTo>
                <a:cubicBezTo>
                  <a:pt x="101" y="63"/>
                  <a:pt x="102" y="64"/>
                  <a:pt x="103" y="64"/>
                </a:cubicBezTo>
                <a:cubicBezTo>
                  <a:pt x="103" y="62"/>
                  <a:pt x="103" y="60"/>
                  <a:pt x="103" y="59"/>
                </a:cubicBezTo>
                <a:cubicBezTo>
                  <a:pt x="103" y="59"/>
                  <a:pt x="104" y="59"/>
                  <a:pt x="104" y="59"/>
                </a:cubicBezTo>
                <a:cubicBezTo>
                  <a:pt x="104" y="58"/>
                  <a:pt x="104" y="57"/>
                  <a:pt x="104" y="56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05" y="57"/>
                  <a:pt x="106" y="58"/>
                  <a:pt x="106" y="59"/>
                </a:cubicBezTo>
                <a:cubicBezTo>
                  <a:pt x="106" y="59"/>
                  <a:pt x="106" y="59"/>
                  <a:pt x="107" y="59"/>
                </a:cubicBezTo>
                <a:cubicBezTo>
                  <a:pt x="107" y="60"/>
                  <a:pt x="107" y="60"/>
                  <a:pt x="107" y="61"/>
                </a:cubicBezTo>
                <a:cubicBezTo>
                  <a:pt x="108" y="60"/>
                  <a:pt x="109" y="60"/>
                  <a:pt x="110" y="60"/>
                </a:cubicBezTo>
                <a:cubicBezTo>
                  <a:pt x="110" y="60"/>
                  <a:pt x="111" y="60"/>
                  <a:pt x="111" y="60"/>
                </a:cubicBezTo>
                <a:cubicBezTo>
                  <a:pt x="111" y="60"/>
                  <a:pt x="111" y="60"/>
                  <a:pt x="112" y="60"/>
                </a:cubicBezTo>
                <a:cubicBezTo>
                  <a:pt x="112" y="59"/>
                  <a:pt x="112" y="59"/>
                  <a:pt x="112" y="58"/>
                </a:cubicBezTo>
                <a:cubicBezTo>
                  <a:pt x="114" y="58"/>
                  <a:pt x="114" y="58"/>
                  <a:pt x="115" y="59"/>
                </a:cubicBezTo>
                <a:cubicBezTo>
                  <a:pt x="121" y="48"/>
                  <a:pt x="126" y="37"/>
                  <a:pt x="132" y="26"/>
                </a:cubicBezTo>
                <a:cubicBezTo>
                  <a:pt x="131" y="26"/>
                  <a:pt x="130" y="25"/>
                  <a:pt x="129" y="24"/>
                </a:cubicBezTo>
                <a:cubicBezTo>
                  <a:pt x="132" y="25"/>
                  <a:pt x="132" y="25"/>
                  <a:pt x="134" y="27"/>
                </a:cubicBezTo>
                <a:cubicBezTo>
                  <a:pt x="139" y="27"/>
                  <a:pt x="144" y="28"/>
                  <a:pt x="148" y="28"/>
                </a:cubicBezTo>
                <a:cubicBezTo>
                  <a:pt x="146" y="26"/>
                  <a:pt x="143" y="25"/>
                  <a:pt x="140" y="23"/>
                </a:cubicBezTo>
                <a:cubicBezTo>
                  <a:pt x="140" y="23"/>
                  <a:pt x="140" y="23"/>
                  <a:pt x="140" y="23"/>
                </a:cubicBezTo>
                <a:cubicBezTo>
                  <a:pt x="140" y="23"/>
                  <a:pt x="139" y="23"/>
                  <a:pt x="138" y="23"/>
                </a:cubicBezTo>
                <a:cubicBezTo>
                  <a:pt x="138" y="22"/>
                  <a:pt x="138" y="22"/>
                  <a:pt x="139" y="22"/>
                </a:cubicBezTo>
                <a:cubicBezTo>
                  <a:pt x="138" y="22"/>
                  <a:pt x="138" y="22"/>
                  <a:pt x="138" y="21"/>
                </a:cubicBezTo>
                <a:cubicBezTo>
                  <a:pt x="138" y="21"/>
                  <a:pt x="138" y="21"/>
                  <a:pt x="138" y="21"/>
                </a:cubicBezTo>
                <a:cubicBezTo>
                  <a:pt x="142" y="23"/>
                  <a:pt x="145" y="25"/>
                  <a:pt x="149" y="27"/>
                </a:cubicBezTo>
                <a:cubicBezTo>
                  <a:pt x="151" y="27"/>
                  <a:pt x="151" y="28"/>
                  <a:pt x="153" y="28"/>
                </a:cubicBezTo>
                <a:cubicBezTo>
                  <a:pt x="153" y="28"/>
                  <a:pt x="153" y="29"/>
                  <a:pt x="153" y="29"/>
                </a:cubicBezTo>
                <a:cubicBezTo>
                  <a:pt x="153" y="29"/>
                  <a:pt x="153" y="29"/>
                  <a:pt x="154" y="29"/>
                </a:cubicBezTo>
                <a:cubicBezTo>
                  <a:pt x="148" y="40"/>
                  <a:pt x="143" y="51"/>
                  <a:pt x="140" y="62"/>
                </a:cubicBezTo>
                <a:cubicBezTo>
                  <a:pt x="147" y="61"/>
                  <a:pt x="154" y="62"/>
                  <a:pt x="161" y="63"/>
                </a:cubicBezTo>
                <a:cubicBezTo>
                  <a:pt x="161" y="63"/>
                  <a:pt x="162" y="63"/>
                  <a:pt x="162" y="64"/>
                </a:cubicBezTo>
                <a:cubicBezTo>
                  <a:pt x="164" y="64"/>
                  <a:pt x="165" y="63"/>
                  <a:pt x="169" y="64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73" y="65"/>
                  <a:pt x="175" y="66"/>
                  <a:pt x="179" y="67"/>
                </a:cubicBezTo>
                <a:lnTo>
                  <a:pt x="179" y="81"/>
                </a:lnTo>
                <a:lnTo>
                  <a:pt x="0" y="81"/>
                </a:lnTo>
                <a:close/>
                <a:moveTo>
                  <a:pt x="161" y="58"/>
                </a:moveTo>
                <a:cubicBezTo>
                  <a:pt x="160" y="54"/>
                  <a:pt x="160" y="54"/>
                  <a:pt x="160" y="45"/>
                </a:cubicBezTo>
                <a:cubicBezTo>
                  <a:pt x="159" y="45"/>
                  <a:pt x="159" y="45"/>
                  <a:pt x="158" y="45"/>
                </a:cubicBezTo>
                <a:cubicBezTo>
                  <a:pt x="158" y="44"/>
                  <a:pt x="158" y="44"/>
                  <a:pt x="158" y="43"/>
                </a:cubicBezTo>
                <a:cubicBezTo>
                  <a:pt x="157" y="43"/>
                  <a:pt x="157" y="43"/>
                  <a:pt x="157" y="43"/>
                </a:cubicBezTo>
                <a:cubicBezTo>
                  <a:pt x="157" y="44"/>
                  <a:pt x="157" y="44"/>
                  <a:pt x="157" y="45"/>
                </a:cubicBezTo>
                <a:cubicBezTo>
                  <a:pt x="158" y="46"/>
                  <a:pt x="159" y="46"/>
                  <a:pt x="158" y="48"/>
                </a:cubicBezTo>
                <a:cubicBezTo>
                  <a:pt x="157" y="48"/>
                  <a:pt x="156" y="48"/>
                  <a:pt x="155" y="48"/>
                </a:cubicBezTo>
                <a:cubicBezTo>
                  <a:pt x="155" y="46"/>
                  <a:pt x="156" y="45"/>
                  <a:pt x="156" y="42"/>
                </a:cubicBezTo>
                <a:cubicBezTo>
                  <a:pt x="158" y="43"/>
                  <a:pt x="158" y="44"/>
                  <a:pt x="160" y="45"/>
                </a:cubicBezTo>
                <a:cubicBezTo>
                  <a:pt x="160" y="42"/>
                  <a:pt x="157" y="38"/>
                  <a:pt x="161" y="38"/>
                </a:cubicBezTo>
                <a:cubicBezTo>
                  <a:pt x="162" y="38"/>
                  <a:pt x="162" y="39"/>
                  <a:pt x="162" y="39"/>
                </a:cubicBezTo>
                <a:cubicBezTo>
                  <a:pt x="161" y="42"/>
                  <a:pt x="161" y="42"/>
                  <a:pt x="161" y="44"/>
                </a:cubicBezTo>
                <a:cubicBezTo>
                  <a:pt x="163" y="44"/>
                  <a:pt x="163" y="43"/>
                  <a:pt x="165" y="42"/>
                </a:cubicBezTo>
                <a:cubicBezTo>
                  <a:pt x="165" y="44"/>
                  <a:pt x="167" y="46"/>
                  <a:pt x="167" y="48"/>
                </a:cubicBezTo>
                <a:cubicBezTo>
                  <a:pt x="165" y="48"/>
                  <a:pt x="164" y="48"/>
                  <a:pt x="163" y="48"/>
                </a:cubicBezTo>
                <a:cubicBezTo>
                  <a:pt x="163" y="47"/>
                  <a:pt x="163" y="46"/>
                  <a:pt x="164" y="45"/>
                </a:cubicBezTo>
                <a:cubicBezTo>
                  <a:pt x="164" y="45"/>
                  <a:pt x="164" y="45"/>
                  <a:pt x="164" y="45"/>
                </a:cubicBezTo>
                <a:cubicBezTo>
                  <a:pt x="164" y="44"/>
                  <a:pt x="164" y="43"/>
                  <a:pt x="164" y="43"/>
                </a:cubicBezTo>
                <a:cubicBezTo>
                  <a:pt x="163" y="44"/>
                  <a:pt x="163" y="45"/>
                  <a:pt x="161" y="46"/>
                </a:cubicBezTo>
                <a:cubicBezTo>
                  <a:pt x="161" y="50"/>
                  <a:pt x="161" y="54"/>
                  <a:pt x="161" y="58"/>
                </a:cubicBezTo>
                <a:close/>
                <a:moveTo>
                  <a:pt x="68" y="52"/>
                </a:moveTo>
                <a:cubicBezTo>
                  <a:pt x="68" y="52"/>
                  <a:pt x="68" y="52"/>
                  <a:pt x="68" y="51"/>
                </a:cubicBezTo>
                <a:cubicBezTo>
                  <a:pt x="68" y="51"/>
                  <a:pt x="68" y="51"/>
                  <a:pt x="68" y="51"/>
                </a:cubicBezTo>
                <a:cubicBezTo>
                  <a:pt x="68" y="52"/>
                  <a:pt x="68" y="52"/>
                  <a:pt x="68" y="52"/>
                </a:cubicBezTo>
                <a:cubicBezTo>
                  <a:pt x="68" y="52"/>
                  <a:pt x="68" y="52"/>
                  <a:pt x="68" y="52"/>
                </a:cubicBezTo>
                <a:close/>
                <a:moveTo>
                  <a:pt x="128" y="24"/>
                </a:moveTo>
                <a:cubicBezTo>
                  <a:pt x="127" y="23"/>
                  <a:pt x="125" y="22"/>
                  <a:pt x="123" y="22"/>
                </a:cubicBezTo>
                <a:cubicBezTo>
                  <a:pt x="123" y="22"/>
                  <a:pt x="123" y="21"/>
                  <a:pt x="123" y="21"/>
                </a:cubicBezTo>
                <a:cubicBezTo>
                  <a:pt x="123" y="20"/>
                  <a:pt x="122" y="20"/>
                  <a:pt x="122" y="20"/>
                </a:cubicBezTo>
                <a:cubicBezTo>
                  <a:pt x="122" y="20"/>
                  <a:pt x="122" y="20"/>
                  <a:pt x="122" y="19"/>
                </a:cubicBezTo>
                <a:cubicBezTo>
                  <a:pt x="125" y="21"/>
                  <a:pt x="126" y="22"/>
                  <a:pt x="130" y="22"/>
                </a:cubicBezTo>
                <a:cubicBezTo>
                  <a:pt x="130" y="22"/>
                  <a:pt x="130" y="23"/>
                  <a:pt x="130" y="23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9" y="23"/>
                  <a:pt x="129" y="24"/>
                  <a:pt x="129" y="24"/>
                </a:cubicBezTo>
                <a:cubicBezTo>
                  <a:pt x="129" y="24"/>
                  <a:pt x="128" y="24"/>
                  <a:pt x="128" y="24"/>
                </a:cubicBezTo>
                <a:close/>
                <a:moveTo>
                  <a:pt x="44" y="4"/>
                </a:moveTo>
                <a:cubicBezTo>
                  <a:pt x="44" y="3"/>
                  <a:pt x="44" y="3"/>
                  <a:pt x="44" y="3"/>
                </a:cubicBezTo>
                <a:cubicBezTo>
                  <a:pt x="44" y="3"/>
                  <a:pt x="44" y="2"/>
                  <a:pt x="44" y="2"/>
                </a:cubicBezTo>
                <a:cubicBezTo>
                  <a:pt x="44" y="3"/>
                  <a:pt x="44" y="3"/>
                  <a:pt x="44" y="4"/>
                </a:cubicBezTo>
                <a:cubicBezTo>
                  <a:pt x="44" y="4"/>
                  <a:pt x="44" y="4"/>
                  <a:pt x="44" y="4"/>
                </a:cubicBezTo>
                <a:close/>
                <a:moveTo>
                  <a:pt x="44" y="2"/>
                </a:moveTo>
                <a:cubicBezTo>
                  <a:pt x="44" y="1"/>
                  <a:pt x="44" y="0"/>
                  <a:pt x="44" y="0"/>
                </a:cubicBezTo>
                <a:cubicBezTo>
                  <a:pt x="44" y="0"/>
                  <a:pt x="44" y="0"/>
                  <a:pt x="45" y="0"/>
                </a:cubicBezTo>
                <a:cubicBezTo>
                  <a:pt x="44" y="1"/>
                  <a:pt x="44" y="1"/>
                  <a:pt x="44" y="2"/>
                </a:cubicBezTo>
                <a:close/>
              </a:path>
            </a:pathLst>
          </a:custGeom>
          <a:solidFill>
            <a:srgbClr val="00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053" name="Rectangle 1048"/>
          <p:cNvSpPr>
            <a:spLocks noChangeArrowheads="1"/>
          </p:cNvSpPr>
          <p:nvPr/>
        </p:nvSpPr>
        <p:spPr bwMode="auto">
          <a:xfrm>
            <a:off x="-3175" y="6731000"/>
            <a:ext cx="9147175" cy="136525"/>
          </a:xfrm>
          <a:prstGeom prst="rect">
            <a:avLst/>
          </a:prstGeom>
          <a:solidFill>
            <a:srgbClr val="00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2054" name="Line 29"/>
          <p:cNvSpPr>
            <a:spLocks noChangeShapeType="1"/>
          </p:cNvSpPr>
          <p:nvPr/>
        </p:nvSpPr>
        <p:spPr bwMode="auto">
          <a:xfrm flipH="1">
            <a:off x="0" y="522288"/>
            <a:ext cx="9144000" cy="0"/>
          </a:xfrm>
          <a:prstGeom prst="line">
            <a:avLst/>
          </a:prstGeom>
          <a:noFill/>
          <a:ln w="57150" cmpd="thickThin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Ctr="1"/>
          <a:lstStyle/>
          <a:p>
            <a:endParaRPr lang="ru-RU"/>
          </a:p>
        </p:txBody>
      </p:sp>
      <p:cxnSp>
        <p:nvCxnSpPr>
          <p:cNvPr id="2055" name="Прямая соединительная линия 2"/>
          <p:cNvCxnSpPr>
            <a:cxnSpLocks noChangeShapeType="1"/>
          </p:cNvCxnSpPr>
          <p:nvPr/>
        </p:nvCxnSpPr>
        <p:spPr bwMode="auto">
          <a:xfrm>
            <a:off x="1177925" y="6711950"/>
            <a:ext cx="7956550" cy="0"/>
          </a:xfrm>
          <a:prstGeom prst="lin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56" name="Группа 18"/>
          <p:cNvGrpSpPr>
            <a:grpSpLocks/>
          </p:cNvGrpSpPr>
          <p:nvPr/>
        </p:nvGrpSpPr>
        <p:grpSpPr bwMode="auto">
          <a:xfrm>
            <a:off x="15875" y="-79375"/>
            <a:ext cx="684213" cy="771525"/>
            <a:chOff x="16542" y="-6616"/>
            <a:chExt cx="683567" cy="772310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178314" y="284193"/>
              <a:ext cx="360023" cy="270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2400" dirty="0"/>
            </a:p>
          </p:txBody>
        </p:sp>
        <p:pic>
          <p:nvPicPr>
            <p:cNvPr id="2065" name="Picture 6" descr="Эмблема большая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42" y="-6616"/>
              <a:ext cx="683567" cy="772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750888"/>
            <a:ext cx="8856662" cy="570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5" name="Text Box 13"/>
          <p:cNvSpPr txBox="1">
            <a:spLocks noChangeArrowheads="1"/>
          </p:cNvSpPr>
          <p:nvPr/>
        </p:nvSpPr>
        <p:spPr bwMode="auto">
          <a:xfrm>
            <a:off x="5148263" y="5876925"/>
            <a:ext cx="3816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ECFF">
                        <a:gamma/>
                        <a:shade val="85098"/>
                        <a:invGamma/>
                        <a:alpha val="63000"/>
                      </a:srgbClr>
                    </a:gs>
                    <a:gs pos="50000">
                      <a:srgbClr val="CCECFF">
                        <a:alpha val="92999"/>
                      </a:srgbClr>
                    </a:gs>
                    <a:gs pos="100000">
                      <a:srgbClr val="CCECFF">
                        <a:gamma/>
                        <a:shade val="85098"/>
                        <a:invGamma/>
                        <a:alpha val="63000"/>
                      </a:srgbClr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ru-RU" sz="2400" b="1" dirty="0">
                <a:solidFill>
                  <a:srgbClr val="FFFFD9"/>
                </a:solidFill>
              </a:rPr>
              <a:t>.</a:t>
            </a:r>
          </a:p>
        </p:txBody>
      </p:sp>
      <p:sp>
        <p:nvSpPr>
          <p:cNvPr id="33806" name="Text Box 14"/>
          <p:cNvSpPr txBox="1">
            <a:spLocks noChangeArrowheads="1"/>
          </p:cNvSpPr>
          <p:nvPr/>
        </p:nvSpPr>
        <p:spPr bwMode="auto">
          <a:xfrm>
            <a:off x="250825" y="3068638"/>
            <a:ext cx="871378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ECFF">
                        <a:gamma/>
                        <a:shade val="85098"/>
                        <a:invGamma/>
                        <a:alpha val="63000"/>
                      </a:srgbClr>
                    </a:gs>
                    <a:gs pos="50000">
                      <a:srgbClr val="CCECFF">
                        <a:alpha val="92999"/>
                      </a:srgbClr>
                    </a:gs>
                    <a:gs pos="100000">
                      <a:srgbClr val="CCECFF">
                        <a:gamma/>
                        <a:shade val="85098"/>
                        <a:invGamma/>
                        <a:alpha val="63000"/>
                      </a:srgbClr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3600" b="1" dirty="0" smtClean="0">
                <a:solidFill>
                  <a:srgbClr val="FFFFD9"/>
                </a:solidFill>
              </a:rPr>
              <a:t>Концептуальные основы информационно-компьютерной безопасности</a:t>
            </a:r>
            <a:endParaRPr lang="ru-RU" sz="3600" dirty="0">
              <a:solidFill>
                <a:srgbClr val="FFFF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503892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685800" y="95250"/>
          <a:ext cx="8305800" cy="605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Visio" r:id="rId4" imgW="4419295" imgH="3222955" progId="Visio.Drawing.6">
                  <p:embed/>
                </p:oleObj>
              </mc:Choice>
              <mc:Fallback>
                <p:oleObj name="Visio" r:id="rId4" imgW="4419295" imgH="3222955" progId="Visio.Drawing.6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95250"/>
                        <a:ext cx="8305800" cy="605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Скругленный прямоугольник 34"/>
          <p:cNvSpPr>
            <a:spLocks noChangeArrowheads="1"/>
          </p:cNvSpPr>
          <p:nvPr/>
        </p:nvSpPr>
        <p:spPr bwMode="auto">
          <a:xfrm>
            <a:off x="8532813" y="38100"/>
            <a:ext cx="568325" cy="3492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ru-RU" sz="2000" b="1" dirty="0" smtClean="0">
                <a:solidFill>
                  <a:srgbClr val="FF0000"/>
                </a:solidFill>
                <a:latin typeface="Calibri" pitchFamily="34" charset="0"/>
              </a:rPr>
              <a:t>10</a:t>
            </a:r>
            <a:endParaRPr lang="ru-RU" sz="2000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1560" y="350838"/>
            <a:ext cx="8424936" cy="1069975"/>
          </a:xfrm>
          <a:noFill/>
        </p:spPr>
        <p:txBody>
          <a:bodyPr>
            <a:normAutofit fontScale="90000"/>
          </a:bodyPr>
          <a:lstStyle/>
          <a:p>
            <a:pPr eaLnBrk="1" hangingPunct="1">
              <a:lnSpc>
                <a:spcPct val="90000"/>
              </a:lnSpc>
            </a:pPr>
            <a:r>
              <a:rPr lang="ru-RU" sz="2900" b="1" dirty="0" smtClean="0">
                <a:solidFill>
                  <a:srgbClr val="000066"/>
                </a:solidFill>
              </a:rPr>
              <a:t>Комплексный подход </a:t>
            </a:r>
            <a:br>
              <a:rPr lang="ru-RU" sz="2900" b="1" dirty="0" smtClean="0">
                <a:solidFill>
                  <a:srgbClr val="000066"/>
                </a:solidFill>
              </a:rPr>
            </a:br>
            <a:r>
              <a:rPr lang="ru-RU" sz="2900" b="1" dirty="0" smtClean="0">
                <a:solidFill>
                  <a:srgbClr val="000066"/>
                </a:solidFill>
              </a:rPr>
              <a:t>к построение защищенных автоматизированных систем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00100" y="1916832"/>
            <a:ext cx="8077200" cy="44196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sz="2000" b="1" i="1" dirty="0" smtClean="0">
                <a:solidFill>
                  <a:srgbClr val="A50021"/>
                </a:solidFill>
              </a:rPr>
              <a:t>Цель:</a:t>
            </a:r>
          </a:p>
          <a:p>
            <a:pPr algn="just" eaLnBrk="1" hangingPunct="1">
              <a:lnSpc>
                <a:spcPct val="80000"/>
              </a:lnSpc>
            </a:pPr>
            <a:r>
              <a:rPr lang="ru-RU" sz="2400" b="1" dirty="0" smtClean="0">
                <a:solidFill>
                  <a:srgbClr val="000066"/>
                </a:solidFill>
              </a:rPr>
              <a:t>поддержание конфиденциальности, целостности, подлинности и доступности информации </a:t>
            </a:r>
            <a:r>
              <a:rPr lang="ru-RU" sz="2000" b="1" dirty="0" smtClean="0">
                <a:solidFill>
                  <a:srgbClr val="000066"/>
                </a:solidFill>
              </a:rPr>
              <a:t>и документов в АС для защиты от нанесения любого ущерба, который может произойти по причине преднамеренных или случайных воздействий на хранящуюся информацию и процесс ее обработки.</a:t>
            </a:r>
          </a:p>
          <a:p>
            <a:pPr eaLnBrk="1" hangingPunct="1">
              <a:lnSpc>
                <a:spcPct val="80000"/>
              </a:lnSpc>
            </a:pPr>
            <a:endParaRPr lang="ru-RU" sz="2000" b="1" dirty="0" smtClean="0">
              <a:solidFill>
                <a:srgbClr val="000066"/>
              </a:solidFill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sz="2000" b="1" i="1" dirty="0" smtClean="0">
                <a:solidFill>
                  <a:srgbClr val="A50021"/>
                </a:solidFill>
              </a:rPr>
              <a:t>Принцип построения:</a:t>
            </a:r>
          </a:p>
          <a:p>
            <a:pPr algn="just" eaLnBrk="1" hangingPunct="1">
              <a:lnSpc>
                <a:spcPct val="80000"/>
              </a:lnSpc>
            </a:pPr>
            <a:r>
              <a:rPr lang="ru-RU" sz="2400" b="1" dirty="0" smtClean="0">
                <a:solidFill>
                  <a:srgbClr val="000066"/>
                </a:solidFill>
              </a:rPr>
              <a:t>Системный анализ и учет всех исходных требований</a:t>
            </a:r>
            <a:r>
              <a:rPr lang="ru-RU" sz="2000" b="1" dirty="0" smtClean="0">
                <a:solidFill>
                  <a:srgbClr val="000066"/>
                </a:solidFill>
              </a:rPr>
              <a:t>, существующих угроз и влияющих на безопасность факторов при комплексном использовании наиболее эффективных мер, методов и средств защиты. </a:t>
            </a:r>
          </a:p>
          <a:p>
            <a:pPr eaLnBrk="1" hangingPunct="1">
              <a:lnSpc>
                <a:spcPct val="80000"/>
              </a:lnSpc>
            </a:pPr>
            <a:endParaRPr lang="ru-RU" sz="1400" b="1" dirty="0" smtClean="0">
              <a:solidFill>
                <a:srgbClr val="000066"/>
              </a:solidFill>
            </a:endParaRPr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 flipH="1">
            <a:off x="800100" y="1600200"/>
            <a:ext cx="7543800" cy="0"/>
          </a:xfrm>
          <a:prstGeom prst="line">
            <a:avLst/>
          </a:prstGeom>
          <a:noFill/>
          <a:ln w="28575">
            <a:solidFill>
              <a:srgbClr val="0033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5" name="Скругленный прямоугольник 34"/>
          <p:cNvSpPr>
            <a:spLocks noChangeArrowheads="1"/>
          </p:cNvSpPr>
          <p:nvPr/>
        </p:nvSpPr>
        <p:spPr bwMode="auto">
          <a:xfrm>
            <a:off x="8532813" y="38100"/>
            <a:ext cx="568325" cy="3492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ru-RU" sz="2000" b="1" dirty="0" smtClean="0">
                <a:solidFill>
                  <a:srgbClr val="FF0000"/>
                </a:solidFill>
                <a:latin typeface="Calibri" pitchFamily="34" charset="0"/>
              </a:rPr>
              <a:t>11</a:t>
            </a:r>
            <a:endParaRPr lang="ru-RU" sz="2000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87624" y="350838"/>
            <a:ext cx="7956376" cy="1069975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3200" b="1" dirty="0" smtClean="0">
                <a:solidFill>
                  <a:srgbClr val="000066"/>
                </a:solidFill>
              </a:rPr>
              <a:t>Приоритеты комплексного подхода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3568" y="1752600"/>
            <a:ext cx="8280920" cy="44196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000" b="1" dirty="0" smtClean="0">
                <a:solidFill>
                  <a:srgbClr val="000066"/>
                </a:solidFill>
              </a:rPr>
              <a:t>Учет основополагающих требований, вытекающих из теории и практики защиты информации.</a:t>
            </a:r>
          </a:p>
          <a:p>
            <a:pPr eaLnBrk="1" hangingPunct="1">
              <a:lnSpc>
                <a:spcPct val="90000"/>
              </a:lnSpc>
            </a:pPr>
            <a:endParaRPr lang="ru-RU" sz="2000" b="1" dirty="0" smtClean="0">
              <a:solidFill>
                <a:srgbClr val="000066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ru-RU" sz="2000" b="1" dirty="0" smtClean="0">
                <a:solidFill>
                  <a:srgbClr val="000066"/>
                </a:solidFill>
              </a:rPr>
              <a:t>Тщательное и полное выполнение необходимых стадий разработки систем защиты с контролем качества промежуточных и итоговых результатов.</a:t>
            </a:r>
          </a:p>
          <a:p>
            <a:pPr eaLnBrk="1" hangingPunct="1">
              <a:lnSpc>
                <a:spcPct val="90000"/>
              </a:lnSpc>
            </a:pPr>
            <a:endParaRPr lang="ru-RU" sz="2000" b="1" dirty="0" smtClean="0">
              <a:solidFill>
                <a:srgbClr val="000066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ru-RU" sz="2000" b="1" dirty="0" smtClean="0">
                <a:solidFill>
                  <a:srgbClr val="000066"/>
                </a:solidFill>
              </a:rPr>
              <a:t>Решение всех базовых задач и подзадач защиты для нейтрализации как явных, так и скрытых угроз.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ru-RU" sz="2000" b="1" dirty="0" smtClean="0">
              <a:solidFill>
                <a:srgbClr val="000066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ru-RU" sz="2000" b="1" dirty="0" smtClean="0">
                <a:solidFill>
                  <a:srgbClr val="000066"/>
                </a:solidFill>
              </a:rPr>
              <a:t>Обеспечение гарантированности защиты за счет использования проверенных методов и сертифицированных средств, а также объективной аттестации защищенной автоматизированной системы.</a:t>
            </a:r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 flipH="1">
            <a:off x="800100" y="1600200"/>
            <a:ext cx="7543800" cy="0"/>
          </a:xfrm>
          <a:prstGeom prst="line">
            <a:avLst/>
          </a:prstGeom>
          <a:noFill/>
          <a:ln w="28575">
            <a:solidFill>
              <a:srgbClr val="0033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5" name="Скругленный прямоугольник 34"/>
          <p:cNvSpPr>
            <a:spLocks noChangeArrowheads="1"/>
          </p:cNvSpPr>
          <p:nvPr/>
        </p:nvSpPr>
        <p:spPr bwMode="auto">
          <a:xfrm>
            <a:off x="8532813" y="38100"/>
            <a:ext cx="568325" cy="3492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ru-RU" sz="2000" b="1" dirty="0" smtClean="0">
                <a:solidFill>
                  <a:srgbClr val="FF0000"/>
                </a:solidFill>
                <a:latin typeface="Calibri" pitchFamily="34" charset="0"/>
              </a:rPr>
              <a:t>12</a:t>
            </a:r>
            <a:endParaRPr lang="ru-RU" sz="2000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86032" y="342900"/>
            <a:ext cx="7894104" cy="1069975"/>
          </a:xfrm>
          <a:noFill/>
        </p:spPr>
        <p:txBody>
          <a:bodyPr/>
          <a:lstStyle/>
          <a:p>
            <a:pPr algn="l" eaLnBrk="1" hangingPunct="1">
              <a:lnSpc>
                <a:spcPct val="90000"/>
              </a:lnSpc>
            </a:pPr>
            <a:r>
              <a:rPr lang="ru-RU" sz="3300" b="1" dirty="0" smtClean="0">
                <a:solidFill>
                  <a:srgbClr val="000066"/>
                </a:solidFill>
              </a:rPr>
              <a:t>Базовые требования  к защищенным АС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31540" y="1700808"/>
            <a:ext cx="8280920" cy="467995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400" b="1" dirty="0" smtClean="0">
                <a:solidFill>
                  <a:srgbClr val="000066"/>
                </a:solidFill>
              </a:rPr>
              <a:t>Соответствие требованиям </a:t>
            </a:r>
            <a:r>
              <a:rPr lang="ru-RU" sz="1800" b="1" dirty="0" smtClean="0">
                <a:solidFill>
                  <a:srgbClr val="000066"/>
                </a:solidFill>
              </a:rPr>
              <a:t>отечественных нормативных документов (Гос. стандартов, МО, ФСТЭК, ФСБ) и международных стандартов (ГОСТ/ISO 15408 - общие критерии оценки безопасности; ГОСТ/ISO 17799 - практические правила обеспечения безопасности).</a:t>
            </a:r>
          </a:p>
          <a:p>
            <a:pPr eaLnBrk="1" hangingPunct="1">
              <a:lnSpc>
                <a:spcPct val="80000"/>
              </a:lnSpc>
            </a:pPr>
            <a:endParaRPr lang="ru-RU" sz="1800" b="1" dirty="0" smtClean="0">
              <a:solidFill>
                <a:srgbClr val="000066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ru-RU" sz="2400" b="1" dirty="0" smtClean="0">
                <a:solidFill>
                  <a:srgbClr val="000066"/>
                </a:solidFill>
              </a:rPr>
              <a:t>Многоуровневое построение</a:t>
            </a:r>
            <a:r>
              <a:rPr lang="ru-RU" sz="2000" b="1" dirty="0" smtClean="0">
                <a:solidFill>
                  <a:srgbClr val="000066"/>
                </a:solidFill>
              </a:rPr>
              <a:t> </a:t>
            </a:r>
            <a:r>
              <a:rPr lang="ru-RU" sz="1800" b="1" dirty="0" smtClean="0">
                <a:solidFill>
                  <a:srgbClr val="000066"/>
                </a:solidFill>
              </a:rPr>
              <a:t>системы защиты при корректности, полноте и непротиворечивости реализации всех приоритетных функций, без которых невозможно достигнуть требуемой степени защищенности.</a:t>
            </a:r>
          </a:p>
          <a:p>
            <a:pPr eaLnBrk="1" hangingPunct="1">
              <a:lnSpc>
                <a:spcPct val="80000"/>
              </a:lnSpc>
            </a:pPr>
            <a:endParaRPr lang="ru-RU" sz="1800" b="1" dirty="0" smtClean="0">
              <a:solidFill>
                <a:srgbClr val="000066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ru-RU" sz="2400" b="1" dirty="0" smtClean="0">
                <a:solidFill>
                  <a:srgbClr val="000066"/>
                </a:solidFill>
              </a:rPr>
              <a:t>Централизованное управление </a:t>
            </a:r>
            <a:r>
              <a:rPr lang="ru-RU" sz="1800" b="1" dirty="0" smtClean="0">
                <a:solidFill>
                  <a:srgbClr val="000066"/>
                </a:solidFill>
              </a:rPr>
              <a:t>средствами защиты, пользователями, рабочими станциями и ресурсами компьютерной сети на основе правил единой политики безопасности.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ru-RU" sz="1800" b="1" dirty="0" smtClean="0">
              <a:solidFill>
                <a:srgbClr val="000066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ru-RU" sz="2400" b="1" dirty="0" smtClean="0">
                <a:solidFill>
                  <a:srgbClr val="000066"/>
                </a:solidFill>
              </a:rPr>
              <a:t>Централизованный контроль </a:t>
            </a:r>
            <a:r>
              <a:rPr lang="ru-RU" sz="1800" b="1" dirty="0" smtClean="0">
                <a:solidFill>
                  <a:srgbClr val="000066"/>
                </a:solidFill>
              </a:rPr>
              <a:t>защищенности и поддержка принятия решений для снижения количества ошибок администрирования и своевременного реагирования на события, связанные с нарушениями информационной безопасности.</a:t>
            </a:r>
          </a:p>
        </p:txBody>
      </p:sp>
      <p:sp>
        <p:nvSpPr>
          <p:cNvPr id="22532" name="Line 4"/>
          <p:cNvSpPr>
            <a:spLocks noChangeShapeType="1"/>
          </p:cNvSpPr>
          <p:nvPr/>
        </p:nvSpPr>
        <p:spPr bwMode="auto">
          <a:xfrm flipH="1">
            <a:off x="800100" y="1412875"/>
            <a:ext cx="7543800" cy="0"/>
          </a:xfrm>
          <a:prstGeom prst="line">
            <a:avLst/>
          </a:prstGeom>
          <a:noFill/>
          <a:ln w="28575">
            <a:solidFill>
              <a:srgbClr val="0033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5" name="Скругленный прямоугольник 34"/>
          <p:cNvSpPr>
            <a:spLocks noChangeArrowheads="1"/>
          </p:cNvSpPr>
          <p:nvPr/>
        </p:nvSpPr>
        <p:spPr bwMode="auto">
          <a:xfrm>
            <a:off x="8532813" y="38100"/>
            <a:ext cx="568325" cy="3492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ru-RU" sz="2000" b="1" dirty="0" smtClean="0">
                <a:solidFill>
                  <a:srgbClr val="FF0000"/>
                </a:solidFill>
                <a:latin typeface="Calibri" pitchFamily="34" charset="0"/>
              </a:rPr>
              <a:t>13</a:t>
            </a:r>
            <a:endParaRPr lang="ru-RU" sz="2000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00100" y="350838"/>
            <a:ext cx="8343900" cy="1069975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ru-RU" sz="2900" b="1" dirty="0" smtClean="0">
                <a:solidFill>
                  <a:srgbClr val="000066"/>
                </a:solidFill>
              </a:rPr>
              <a:t>Базовые этапы построения системы информационно-компьютерной безопасности</a:t>
            </a:r>
          </a:p>
        </p:txBody>
      </p:sp>
      <p:sp>
        <p:nvSpPr>
          <p:cNvPr id="5124" name="Line 3"/>
          <p:cNvSpPr>
            <a:spLocks noChangeShapeType="1"/>
          </p:cNvSpPr>
          <p:nvPr/>
        </p:nvSpPr>
        <p:spPr bwMode="auto">
          <a:xfrm flipH="1">
            <a:off x="800100" y="1600200"/>
            <a:ext cx="7543800" cy="0"/>
          </a:xfrm>
          <a:prstGeom prst="line">
            <a:avLst/>
          </a:prstGeom>
          <a:noFill/>
          <a:ln w="28575">
            <a:solidFill>
              <a:srgbClr val="0033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5893052"/>
              </p:ext>
            </p:extLst>
          </p:nvPr>
        </p:nvGraphicFramePr>
        <p:xfrm>
          <a:off x="611560" y="1772816"/>
          <a:ext cx="8064896" cy="444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Visio" r:id="rId4" imgW="5894527" imgH="3450946" progId="Visio.Drawing.6">
                  <p:embed/>
                </p:oleObj>
              </mc:Choice>
              <mc:Fallback>
                <p:oleObj name="Visio" r:id="rId4" imgW="5894527" imgH="3450946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772816"/>
                        <a:ext cx="8064896" cy="4446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Скругленный прямоугольник 34"/>
          <p:cNvSpPr>
            <a:spLocks noChangeArrowheads="1"/>
          </p:cNvSpPr>
          <p:nvPr/>
        </p:nvSpPr>
        <p:spPr bwMode="auto">
          <a:xfrm>
            <a:off x="8532813" y="38100"/>
            <a:ext cx="568325" cy="3492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ru-RU" sz="2000" b="1" dirty="0" smtClean="0">
                <a:solidFill>
                  <a:srgbClr val="FF0000"/>
                </a:solidFill>
                <a:latin typeface="Calibri" pitchFamily="34" charset="0"/>
              </a:rPr>
              <a:t>14</a:t>
            </a:r>
            <a:endParaRPr lang="ru-RU" sz="2000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87624" y="350838"/>
            <a:ext cx="7956376" cy="1069975"/>
          </a:xfrm>
          <a:noFill/>
        </p:spPr>
        <p:txBody>
          <a:bodyPr>
            <a:normAutofit fontScale="90000"/>
          </a:bodyPr>
          <a:lstStyle/>
          <a:p>
            <a:pPr eaLnBrk="1" hangingPunct="1">
              <a:lnSpc>
                <a:spcPct val="90000"/>
              </a:lnSpc>
            </a:pPr>
            <a:r>
              <a:rPr lang="ru-RU" sz="2500" b="1" dirty="0" smtClean="0">
                <a:solidFill>
                  <a:srgbClr val="000066"/>
                </a:solidFill>
              </a:rPr>
              <a:t>Гарантированный режим информационной безопасности при построении защищенных АС обеспечивается: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3568" y="1700808"/>
            <a:ext cx="8280920" cy="4679950"/>
          </a:xfrm>
          <a:noFill/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ru-RU" sz="2400" b="1" u="sng" dirty="0" smtClean="0">
                <a:solidFill>
                  <a:srgbClr val="000066"/>
                </a:solidFill>
              </a:rPr>
              <a:t>На уровне разработчиков системы защиты</a:t>
            </a:r>
            <a:r>
              <a:rPr lang="ru-RU" sz="2400" b="1" dirty="0" smtClean="0">
                <a:solidFill>
                  <a:srgbClr val="000066"/>
                </a:solidFill>
              </a:rPr>
              <a:t> </a:t>
            </a:r>
            <a:r>
              <a:rPr lang="ru-RU" sz="1800" b="1" dirty="0" smtClean="0">
                <a:solidFill>
                  <a:srgbClr val="000066"/>
                </a:solidFill>
              </a:rPr>
              <a:t>– выполнением нормативных требований и тщательным анализом информационных рисков, в результате которого формируются требования к создаваемой и совершенствуемой системе информационно-компьютерной безопасности, а также оценивается эффективность и достаточность принятых мер защиты.</a:t>
            </a:r>
          </a:p>
          <a:p>
            <a:pPr eaLnBrk="1" hangingPunct="1">
              <a:lnSpc>
                <a:spcPct val="80000"/>
              </a:lnSpc>
            </a:pPr>
            <a:endParaRPr lang="ru-RU" sz="1800" b="1" dirty="0" smtClean="0">
              <a:solidFill>
                <a:srgbClr val="000066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ru-RU" sz="2400" b="1" u="sng" dirty="0" smtClean="0">
                <a:solidFill>
                  <a:srgbClr val="000066"/>
                </a:solidFill>
              </a:rPr>
              <a:t>На уровне руководства предприятия</a:t>
            </a:r>
            <a:r>
              <a:rPr lang="ru-RU" sz="2400" b="1" dirty="0" smtClean="0">
                <a:solidFill>
                  <a:srgbClr val="000066"/>
                </a:solidFill>
              </a:rPr>
              <a:t>  </a:t>
            </a:r>
            <a:r>
              <a:rPr lang="ru-RU" sz="1800" b="1" dirty="0" smtClean="0">
                <a:solidFill>
                  <a:srgbClr val="000066"/>
                </a:solidFill>
              </a:rPr>
              <a:t>- организацией разработки, уточнения и реализации доказанной политики безопасности.</a:t>
            </a:r>
          </a:p>
          <a:p>
            <a:pPr eaLnBrk="1" hangingPunct="1">
              <a:lnSpc>
                <a:spcPct val="80000"/>
              </a:lnSpc>
            </a:pPr>
            <a:endParaRPr lang="ru-RU" sz="1800" b="1" dirty="0" smtClean="0">
              <a:solidFill>
                <a:srgbClr val="000066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ru-RU" sz="2400" b="1" u="sng" dirty="0" smtClean="0">
                <a:solidFill>
                  <a:srgbClr val="000066"/>
                </a:solidFill>
              </a:rPr>
              <a:t>На административном уровне</a:t>
            </a:r>
            <a:r>
              <a:rPr lang="ru-RU" sz="2400" b="1" dirty="0" smtClean="0">
                <a:solidFill>
                  <a:srgbClr val="000066"/>
                </a:solidFill>
              </a:rPr>
              <a:t> </a:t>
            </a:r>
            <a:r>
              <a:rPr lang="ru-RU" sz="1800" b="1" dirty="0" smtClean="0">
                <a:solidFill>
                  <a:srgbClr val="000066"/>
                </a:solidFill>
              </a:rPr>
              <a:t> - разработкой, уточнением и выполнением корректного, полного и непротиворечивого плана защиты.</a:t>
            </a:r>
          </a:p>
          <a:p>
            <a:pPr eaLnBrk="1" hangingPunct="1">
              <a:lnSpc>
                <a:spcPct val="80000"/>
              </a:lnSpc>
            </a:pPr>
            <a:endParaRPr lang="ru-RU" sz="1800" b="1" dirty="0" smtClean="0">
              <a:solidFill>
                <a:srgbClr val="000066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ru-RU" sz="2400" b="1" u="sng" dirty="0" smtClean="0">
                <a:solidFill>
                  <a:srgbClr val="000066"/>
                </a:solidFill>
              </a:rPr>
              <a:t>На процедурном уровне</a:t>
            </a:r>
            <a:r>
              <a:rPr lang="ru-RU" sz="2400" b="1" dirty="0" smtClean="0">
                <a:solidFill>
                  <a:srgbClr val="000066"/>
                </a:solidFill>
              </a:rPr>
              <a:t>  </a:t>
            </a:r>
            <a:r>
              <a:rPr lang="ru-RU" sz="1800" b="1" dirty="0" smtClean="0">
                <a:solidFill>
                  <a:srgbClr val="000066"/>
                </a:solidFill>
              </a:rPr>
              <a:t>- разработкой, уточнением и обеспечением выполнения инструкций по информационной безопасности для всего персонала.</a:t>
            </a:r>
          </a:p>
          <a:p>
            <a:pPr eaLnBrk="1" hangingPunct="1">
              <a:lnSpc>
                <a:spcPct val="80000"/>
              </a:lnSpc>
            </a:pPr>
            <a:endParaRPr lang="ru-RU" sz="1800" b="1" dirty="0" smtClean="0">
              <a:solidFill>
                <a:srgbClr val="000066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ru-RU" sz="2400" b="1" u="sng" dirty="0" smtClean="0">
                <a:solidFill>
                  <a:srgbClr val="000066"/>
                </a:solidFill>
              </a:rPr>
              <a:t>На программно-аппаратном уровне</a:t>
            </a:r>
            <a:r>
              <a:rPr lang="ru-RU" sz="2400" b="1" dirty="0" smtClean="0">
                <a:solidFill>
                  <a:srgbClr val="000066"/>
                </a:solidFill>
              </a:rPr>
              <a:t> </a:t>
            </a:r>
            <a:r>
              <a:rPr lang="ru-RU" sz="1800" b="1" dirty="0" smtClean="0">
                <a:solidFill>
                  <a:srgbClr val="000066"/>
                </a:solidFill>
              </a:rPr>
              <a:t>- качественной разработкой и поддержкой отлаженного и сертифицированного комплекса средств защиты.</a:t>
            </a:r>
          </a:p>
        </p:txBody>
      </p:sp>
      <p:sp>
        <p:nvSpPr>
          <p:cNvPr id="23556" name="Line 4"/>
          <p:cNvSpPr>
            <a:spLocks noChangeShapeType="1"/>
          </p:cNvSpPr>
          <p:nvPr/>
        </p:nvSpPr>
        <p:spPr bwMode="auto">
          <a:xfrm flipH="1">
            <a:off x="800100" y="1412875"/>
            <a:ext cx="7543800" cy="0"/>
          </a:xfrm>
          <a:prstGeom prst="line">
            <a:avLst/>
          </a:prstGeom>
          <a:noFill/>
          <a:ln w="28575">
            <a:solidFill>
              <a:srgbClr val="0033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5" name="Скругленный прямоугольник 34"/>
          <p:cNvSpPr>
            <a:spLocks noChangeArrowheads="1"/>
          </p:cNvSpPr>
          <p:nvPr/>
        </p:nvSpPr>
        <p:spPr bwMode="auto">
          <a:xfrm>
            <a:off x="8532813" y="38100"/>
            <a:ext cx="568325" cy="3492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ru-RU" sz="2000" b="1" dirty="0" smtClean="0">
                <a:solidFill>
                  <a:srgbClr val="FF0000"/>
                </a:solidFill>
                <a:latin typeface="Calibri" pitchFamily="34" charset="0"/>
              </a:rPr>
              <a:t>15</a:t>
            </a:r>
            <a:endParaRPr lang="ru-RU" sz="2000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150" y="350838"/>
            <a:ext cx="7200900" cy="1069975"/>
          </a:xfrm>
          <a:noFill/>
        </p:spPr>
        <p:txBody>
          <a:bodyPr>
            <a:normAutofit fontScale="90000"/>
          </a:bodyPr>
          <a:lstStyle/>
          <a:p>
            <a:pPr eaLnBrk="1" hangingPunct="1">
              <a:lnSpc>
                <a:spcPct val="90000"/>
              </a:lnSpc>
            </a:pPr>
            <a:r>
              <a:rPr lang="ru-RU" sz="2500" b="1" smtClean="0">
                <a:solidFill>
                  <a:srgbClr val="000066"/>
                </a:solidFill>
              </a:rPr>
              <a:t>Стандарты, в которых определяется необходимость работ, входящих в процесс анализа информационных рисков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611560" y="1772816"/>
            <a:ext cx="8151440" cy="4464050"/>
          </a:xfrm>
          <a:noFill/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ru-RU" sz="2400" b="1" dirty="0" smtClean="0">
                <a:solidFill>
                  <a:srgbClr val="000066"/>
                </a:solidFill>
              </a:rPr>
              <a:t>ГОСТ Р 51583-2000. Защита информации</a:t>
            </a:r>
            <a:r>
              <a:rPr lang="ru-RU" sz="2000" b="1" dirty="0" smtClean="0">
                <a:solidFill>
                  <a:srgbClr val="000066"/>
                </a:solidFill>
              </a:rPr>
              <a:t>. Порядок создания автоматизированных систем в защищённом исполнении. Общие положения.</a:t>
            </a:r>
          </a:p>
          <a:p>
            <a:pPr eaLnBrk="1" hangingPunct="1">
              <a:lnSpc>
                <a:spcPct val="90000"/>
              </a:lnSpc>
            </a:pPr>
            <a:endParaRPr lang="ru-RU" sz="2000" b="1" dirty="0" smtClean="0">
              <a:solidFill>
                <a:srgbClr val="000066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ru-RU" sz="2400" b="1" dirty="0" smtClean="0">
                <a:solidFill>
                  <a:srgbClr val="000066"/>
                </a:solidFill>
              </a:rPr>
              <a:t>ГОСТ 34.601-90. Автоматизированные системы</a:t>
            </a:r>
            <a:r>
              <a:rPr lang="ru-RU" sz="2000" b="1" dirty="0" smtClean="0">
                <a:solidFill>
                  <a:srgbClr val="000066"/>
                </a:solidFill>
              </a:rPr>
              <a:t>. Стадии создания.</a:t>
            </a:r>
          </a:p>
          <a:p>
            <a:pPr eaLnBrk="1" hangingPunct="1">
              <a:lnSpc>
                <a:spcPct val="90000"/>
              </a:lnSpc>
            </a:pPr>
            <a:endParaRPr lang="ru-RU" sz="2000" b="1" dirty="0" smtClean="0">
              <a:solidFill>
                <a:srgbClr val="000066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ru-RU" sz="2400" b="1" dirty="0" smtClean="0">
                <a:solidFill>
                  <a:srgbClr val="000066"/>
                </a:solidFill>
              </a:rPr>
              <a:t>ГОСТ Р ИСО/МЭК 15408-2002. Информационная технология</a:t>
            </a:r>
            <a:r>
              <a:rPr lang="ru-RU" sz="2000" b="1" dirty="0" smtClean="0">
                <a:solidFill>
                  <a:srgbClr val="000066"/>
                </a:solidFill>
              </a:rPr>
              <a:t>. Методы и средства обеспечения безопасности. Критерии оценки безопасности информационных технологий. </a:t>
            </a:r>
          </a:p>
          <a:p>
            <a:pPr eaLnBrk="1" hangingPunct="1">
              <a:lnSpc>
                <a:spcPct val="90000"/>
              </a:lnSpc>
            </a:pPr>
            <a:endParaRPr lang="ru-RU" sz="2000" b="1" dirty="0" smtClean="0">
              <a:solidFill>
                <a:srgbClr val="000066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ru-RU" sz="2400" b="1" dirty="0" smtClean="0">
                <a:solidFill>
                  <a:srgbClr val="000066"/>
                </a:solidFill>
              </a:rPr>
              <a:t>ГОСТ Р ИСО/МЭК 17799-2005. Практические правила управления </a:t>
            </a:r>
            <a:r>
              <a:rPr lang="ru-RU" sz="2000" b="1" dirty="0" smtClean="0">
                <a:solidFill>
                  <a:srgbClr val="000066"/>
                </a:solidFill>
              </a:rPr>
              <a:t>информационной безопасностью (</a:t>
            </a:r>
            <a:r>
              <a:rPr lang="ru-RU" sz="2000" b="1" dirty="0" err="1" smtClean="0">
                <a:solidFill>
                  <a:srgbClr val="000066"/>
                </a:solidFill>
              </a:rPr>
              <a:t>Code</a:t>
            </a:r>
            <a:r>
              <a:rPr lang="ru-RU" sz="2000" b="1" dirty="0" smtClean="0">
                <a:solidFill>
                  <a:srgbClr val="000066"/>
                </a:solidFill>
              </a:rPr>
              <a:t> </a:t>
            </a:r>
            <a:r>
              <a:rPr lang="ru-RU" sz="2000" b="1" dirty="0" err="1" smtClean="0">
                <a:solidFill>
                  <a:srgbClr val="000066"/>
                </a:solidFill>
              </a:rPr>
              <a:t>of</a:t>
            </a:r>
            <a:r>
              <a:rPr lang="ru-RU" sz="2000" b="1" dirty="0" smtClean="0">
                <a:solidFill>
                  <a:srgbClr val="000066"/>
                </a:solidFill>
              </a:rPr>
              <a:t> </a:t>
            </a:r>
            <a:r>
              <a:rPr lang="ru-RU" sz="2000" b="1" dirty="0" err="1" smtClean="0">
                <a:solidFill>
                  <a:srgbClr val="000066"/>
                </a:solidFill>
              </a:rPr>
              <a:t>practice</a:t>
            </a:r>
            <a:r>
              <a:rPr lang="ru-RU" sz="2000" b="1" dirty="0" smtClean="0">
                <a:solidFill>
                  <a:srgbClr val="000066"/>
                </a:solidFill>
              </a:rPr>
              <a:t> </a:t>
            </a:r>
            <a:r>
              <a:rPr lang="ru-RU" sz="2000" b="1" dirty="0" err="1" smtClean="0">
                <a:solidFill>
                  <a:srgbClr val="000066"/>
                </a:solidFill>
              </a:rPr>
              <a:t>for</a:t>
            </a:r>
            <a:r>
              <a:rPr lang="ru-RU" sz="2000" b="1" dirty="0" smtClean="0">
                <a:solidFill>
                  <a:srgbClr val="000066"/>
                </a:solidFill>
              </a:rPr>
              <a:t> </a:t>
            </a:r>
            <a:r>
              <a:rPr lang="ru-RU" sz="2000" b="1" dirty="0" err="1" smtClean="0">
                <a:solidFill>
                  <a:srgbClr val="000066"/>
                </a:solidFill>
              </a:rPr>
              <a:t>Information</a:t>
            </a:r>
            <a:r>
              <a:rPr lang="ru-RU" sz="2000" b="1" dirty="0" smtClean="0">
                <a:solidFill>
                  <a:srgbClr val="000066"/>
                </a:solidFill>
              </a:rPr>
              <a:t> </a:t>
            </a:r>
            <a:r>
              <a:rPr lang="ru-RU" sz="2000" b="1" dirty="0" err="1" smtClean="0">
                <a:solidFill>
                  <a:srgbClr val="000066"/>
                </a:solidFill>
              </a:rPr>
              <a:t>security</a:t>
            </a:r>
            <a:r>
              <a:rPr lang="ru-RU" sz="2000" b="1" dirty="0" smtClean="0">
                <a:solidFill>
                  <a:srgbClr val="000066"/>
                </a:solidFill>
              </a:rPr>
              <a:t> </a:t>
            </a:r>
            <a:r>
              <a:rPr lang="ru-RU" sz="2000" b="1" dirty="0" err="1" smtClean="0">
                <a:solidFill>
                  <a:srgbClr val="000066"/>
                </a:solidFill>
              </a:rPr>
              <a:t>management</a:t>
            </a:r>
            <a:r>
              <a:rPr lang="ru-RU" sz="2000" b="1" dirty="0" smtClean="0">
                <a:solidFill>
                  <a:srgbClr val="000066"/>
                </a:solidFill>
              </a:rPr>
              <a:t>).</a:t>
            </a:r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 flipH="1">
            <a:off x="800100" y="1557338"/>
            <a:ext cx="7543800" cy="0"/>
          </a:xfrm>
          <a:prstGeom prst="line">
            <a:avLst/>
          </a:prstGeom>
          <a:noFill/>
          <a:ln w="28575">
            <a:solidFill>
              <a:srgbClr val="0033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5" name="Скругленный прямоугольник 34"/>
          <p:cNvSpPr>
            <a:spLocks noChangeArrowheads="1"/>
          </p:cNvSpPr>
          <p:nvPr/>
        </p:nvSpPr>
        <p:spPr bwMode="auto">
          <a:xfrm>
            <a:off x="8532813" y="38100"/>
            <a:ext cx="568325" cy="3492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ru-RU" sz="2000" b="1" dirty="0" smtClean="0">
                <a:solidFill>
                  <a:srgbClr val="FF0000"/>
                </a:solidFill>
                <a:latin typeface="Calibri" pitchFamily="34" charset="0"/>
              </a:rPr>
              <a:t>16</a:t>
            </a:r>
            <a:endParaRPr lang="ru-RU" sz="2000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0"/>
            <a:ext cx="9036496" cy="980728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ru-RU" sz="2500" b="1" dirty="0" smtClean="0"/>
              <a:t>Концептуальная модель влияния информационных </a:t>
            </a:r>
            <a:br>
              <a:rPr lang="ru-RU" sz="2500" b="1" dirty="0" smtClean="0"/>
            </a:br>
            <a:r>
              <a:rPr lang="ru-RU" sz="2500" b="1" dirty="0" smtClean="0"/>
              <a:t>рисков в соответствии с ГОСТ Р ИСО/МЭК 15408</a:t>
            </a:r>
          </a:p>
        </p:txBody>
      </p:sp>
      <p:sp>
        <p:nvSpPr>
          <p:cNvPr id="25603" name="Line 4"/>
          <p:cNvSpPr>
            <a:spLocks noChangeShapeType="1"/>
          </p:cNvSpPr>
          <p:nvPr/>
        </p:nvSpPr>
        <p:spPr bwMode="auto">
          <a:xfrm flipH="1">
            <a:off x="989013" y="765175"/>
            <a:ext cx="7543800" cy="0"/>
          </a:xfrm>
          <a:prstGeom prst="line">
            <a:avLst/>
          </a:prstGeom>
          <a:noFill/>
          <a:ln w="28575">
            <a:solidFill>
              <a:srgbClr val="0033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pic>
        <p:nvPicPr>
          <p:cNvPr id="25604" name="Picture 11" descr="cc1_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88" y="908720"/>
            <a:ext cx="9104712" cy="566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Скругленный прямоугольник 34"/>
          <p:cNvSpPr>
            <a:spLocks noChangeArrowheads="1"/>
          </p:cNvSpPr>
          <p:nvPr/>
        </p:nvSpPr>
        <p:spPr bwMode="auto">
          <a:xfrm>
            <a:off x="8532813" y="38100"/>
            <a:ext cx="568325" cy="3492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ru-RU" sz="2000" b="1" dirty="0" smtClean="0">
                <a:solidFill>
                  <a:srgbClr val="FF0000"/>
                </a:solidFill>
                <a:latin typeface="Calibri" pitchFamily="34" charset="0"/>
              </a:rPr>
              <a:t>17</a:t>
            </a:r>
            <a:endParaRPr lang="ru-RU" sz="2000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150" y="350838"/>
            <a:ext cx="7200900" cy="911225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ru-RU" sz="3200" b="1" dirty="0" smtClean="0">
                <a:solidFill>
                  <a:srgbClr val="000066"/>
                </a:solidFill>
              </a:rPr>
              <a:t>Виды работ в процессе анализа рисков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628775"/>
            <a:ext cx="8077200" cy="4392613"/>
          </a:xfrm>
          <a:noFill/>
        </p:spPr>
        <p:txBody>
          <a:bodyPr>
            <a:normAutofit fontScale="92500" lnSpcReduction="10000"/>
          </a:bodyPr>
          <a:lstStyle/>
          <a:p>
            <a:pPr marL="457200" indent="-457200" eaLnBrk="1" hangingPunct="1">
              <a:lnSpc>
                <a:spcPct val="80000"/>
              </a:lnSpc>
              <a:buFont typeface="Wingdings" pitchFamily="2" charset="2"/>
              <a:buAutoNum type="arabicPeriod"/>
            </a:pPr>
            <a:r>
              <a:rPr lang="ru-RU" sz="2400" b="1" dirty="0" smtClean="0"/>
              <a:t>Формирование </a:t>
            </a:r>
            <a:r>
              <a:rPr lang="ru-RU" sz="2400" b="1" dirty="0" smtClean="0"/>
              <a:t>модели защищаемых ресурсов </a:t>
            </a:r>
            <a:r>
              <a:rPr lang="ru-RU" sz="1800" b="1" dirty="0" smtClean="0"/>
              <a:t>- идентификация и анализ защищаемых ресурсов, в качестве которых рассматривается все, что представляет ценность в АС</a:t>
            </a:r>
            <a:r>
              <a:rPr lang="ru-RU" sz="1800" b="1" dirty="0" smtClean="0"/>
              <a:t>.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ru-RU" sz="1800" b="1" dirty="0" smtClean="0"/>
          </a:p>
          <a:p>
            <a:pPr marL="457200" indent="-457200" eaLnBrk="1" hangingPunct="1">
              <a:lnSpc>
                <a:spcPct val="80000"/>
              </a:lnSpc>
              <a:buFont typeface="Wingdings" pitchFamily="2" charset="2"/>
              <a:buAutoNum type="arabicPeriod" startAt="2"/>
            </a:pPr>
            <a:r>
              <a:rPr lang="ru-RU" sz="2400" b="1" dirty="0" smtClean="0"/>
              <a:t>Формирование </a:t>
            </a:r>
            <a:r>
              <a:rPr lang="ru-RU" sz="2400" b="1" dirty="0" smtClean="0"/>
              <a:t>модели угроз </a:t>
            </a:r>
            <a:r>
              <a:rPr lang="ru-RU" sz="1800" b="1" dirty="0" smtClean="0"/>
              <a:t>- составление полного списка угроз защищаемым ресурсам в АС (</a:t>
            </a:r>
            <a:r>
              <a:rPr lang="ru-RU" sz="1600" b="1" dirty="0" smtClean="0"/>
              <a:t>ГОСТ Р 51275. Защита информации. Объект информатизации. Факторы, воздействующие на информацию</a:t>
            </a:r>
            <a:r>
              <a:rPr lang="ru-RU" sz="1600" b="1" dirty="0" smtClean="0"/>
              <a:t>)</a:t>
            </a:r>
            <a:r>
              <a:rPr lang="ru-RU" sz="1800" b="1" dirty="0" smtClean="0"/>
              <a:t>.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ru-RU" sz="1800" b="1" dirty="0" smtClean="0"/>
          </a:p>
          <a:p>
            <a:pPr marL="457200" indent="-457200" eaLnBrk="1" hangingPunct="1">
              <a:lnSpc>
                <a:spcPct val="80000"/>
              </a:lnSpc>
              <a:buFont typeface="Wingdings" pitchFamily="2" charset="2"/>
              <a:buAutoNum type="arabicPeriod" startAt="3"/>
            </a:pPr>
            <a:r>
              <a:rPr lang="ru-RU" sz="2400" b="1" dirty="0" smtClean="0"/>
              <a:t>Формирование </a:t>
            </a:r>
            <a:r>
              <a:rPr lang="ru-RU" sz="2400" b="1" dirty="0" smtClean="0"/>
              <a:t>модели уязвимостей и модели нарушителя </a:t>
            </a:r>
            <a:r>
              <a:rPr lang="ru-RU" sz="1800" b="1" dirty="0" smtClean="0"/>
              <a:t>- выявление уязвимостей и потенциальных нарушителей, которые делают возможной реализацию угроз</a:t>
            </a:r>
            <a:r>
              <a:rPr lang="ru-RU" sz="1800" b="1" dirty="0" smtClean="0"/>
              <a:t>.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ru-RU" sz="1800" b="1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AutoNum type="arabicPeriod" startAt="4"/>
            </a:pPr>
            <a:r>
              <a:rPr lang="ru-RU" sz="2400" b="1" dirty="0" smtClean="0"/>
              <a:t>Формирование модели контрмер </a:t>
            </a:r>
            <a:r>
              <a:rPr lang="ru-RU" sz="1800" b="1" dirty="0" smtClean="0"/>
              <a:t>- выработка контрмер, перекрывающих выявленные угрозы и предпринимаемых для уменьшения уязвимостей, используемых при реализации этих угроз</a:t>
            </a:r>
            <a:r>
              <a:rPr lang="ru-RU" sz="1800" b="1" dirty="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ru-RU" sz="1800" b="1" dirty="0" smtClean="0">
              <a:solidFill>
                <a:srgbClr val="000066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ru-RU" sz="2400" b="1" dirty="0" smtClean="0">
                <a:solidFill>
                  <a:srgbClr val="FF0000"/>
                </a:solidFill>
              </a:rPr>
              <a:t>до </a:t>
            </a:r>
            <a:r>
              <a:rPr lang="ru-RU" sz="2400" b="1" dirty="0" smtClean="0">
                <a:solidFill>
                  <a:srgbClr val="FF0000"/>
                </a:solidFill>
              </a:rPr>
              <a:t>и после принятия контрмер рассчитываются показатели рисков, позволяющие оценить </a:t>
            </a:r>
            <a:r>
              <a:rPr lang="ru-RU" sz="2400" b="1" dirty="0" smtClean="0">
                <a:solidFill>
                  <a:srgbClr val="FF0000"/>
                </a:solidFill>
              </a:rPr>
              <a:t> эффективность защиты ресурсов от  ущерба.</a:t>
            </a:r>
            <a:r>
              <a:rPr lang="ru-RU" sz="2400" dirty="0" smtClean="0">
                <a:solidFill>
                  <a:srgbClr val="FF0000"/>
                </a:solidFill>
              </a:rPr>
              <a:t> </a:t>
            </a:r>
            <a:endParaRPr lang="ru-RU" sz="2400" dirty="0" smtClean="0">
              <a:solidFill>
                <a:srgbClr val="FF0000"/>
              </a:solidFill>
            </a:endParaRPr>
          </a:p>
        </p:txBody>
      </p:sp>
      <p:sp>
        <p:nvSpPr>
          <p:cNvPr id="26628" name="Line 4"/>
          <p:cNvSpPr>
            <a:spLocks noChangeShapeType="1"/>
          </p:cNvSpPr>
          <p:nvPr/>
        </p:nvSpPr>
        <p:spPr bwMode="auto">
          <a:xfrm flipH="1">
            <a:off x="800100" y="1412875"/>
            <a:ext cx="7543800" cy="0"/>
          </a:xfrm>
          <a:prstGeom prst="line">
            <a:avLst/>
          </a:prstGeom>
          <a:noFill/>
          <a:ln w="28575">
            <a:solidFill>
              <a:srgbClr val="0033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5" name="Скругленный прямоугольник 34"/>
          <p:cNvSpPr>
            <a:spLocks noChangeArrowheads="1"/>
          </p:cNvSpPr>
          <p:nvPr/>
        </p:nvSpPr>
        <p:spPr bwMode="auto">
          <a:xfrm>
            <a:off x="8532813" y="38100"/>
            <a:ext cx="568325" cy="3492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ru-RU" sz="2000" b="1" dirty="0" smtClean="0">
                <a:solidFill>
                  <a:srgbClr val="FF0000"/>
                </a:solidFill>
                <a:latin typeface="Calibri" pitchFamily="34" charset="0"/>
              </a:rPr>
              <a:t>18</a:t>
            </a:r>
            <a:endParaRPr lang="ru-RU" sz="2000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2657475" y="20335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/>
          </a:p>
        </p:txBody>
      </p:sp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838200" y="76200"/>
          <a:ext cx="7885113" cy="602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VISIO" r:id="rId4" imgW="6625440" imgH="5060880" progId="Visio.Drawing.6">
                  <p:embed/>
                </p:oleObj>
              </mc:Choice>
              <mc:Fallback>
                <p:oleObj name="VISIO" r:id="rId4" imgW="6625440" imgH="506088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76200"/>
                        <a:ext cx="7885113" cy="602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Скругленный прямоугольник 34"/>
          <p:cNvSpPr>
            <a:spLocks noChangeArrowheads="1"/>
          </p:cNvSpPr>
          <p:nvPr/>
        </p:nvSpPr>
        <p:spPr bwMode="auto">
          <a:xfrm>
            <a:off x="8248650" y="38100"/>
            <a:ext cx="568325" cy="3492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ru-RU" sz="2000" b="1" dirty="0" smtClean="0">
                <a:solidFill>
                  <a:srgbClr val="FF0000"/>
                </a:solidFill>
                <a:latin typeface="Calibri" pitchFamily="34" charset="0"/>
              </a:rPr>
              <a:t>19</a:t>
            </a:r>
            <a:endParaRPr lang="ru-RU" sz="2000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1044"/>
          <p:cNvSpPr>
            <a:spLocks noChangeArrowheads="1"/>
          </p:cNvSpPr>
          <p:nvPr/>
        </p:nvSpPr>
        <p:spPr bwMode="auto">
          <a:xfrm>
            <a:off x="49336" y="-79252"/>
            <a:ext cx="9144000" cy="500063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Impact" pitchFamily="34" charset="0"/>
              </a:rPr>
              <a:t>СОДЕРЖАНИЕ   УЧЕБНОГО  ВОПРОСА  ВВОДНОЙ   </a:t>
            </a: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Impact" pitchFamily="34" charset="0"/>
              </a:rPr>
              <a:t>ЛЕКЦИИ</a:t>
            </a:r>
            <a:endParaRPr lang="ru-RU" sz="2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Impact" pitchFamily="34" charset="0"/>
            </a:endParaRPr>
          </a:p>
        </p:txBody>
      </p:sp>
      <p:sp>
        <p:nvSpPr>
          <p:cNvPr id="480259" name="Freeform 1043"/>
          <p:cNvSpPr>
            <a:spLocks noEditPoints="1"/>
          </p:cNvSpPr>
          <p:nvPr/>
        </p:nvSpPr>
        <p:spPr bwMode="auto">
          <a:xfrm>
            <a:off x="0" y="6237288"/>
            <a:ext cx="1282700" cy="581025"/>
          </a:xfrm>
          <a:custGeom>
            <a:avLst/>
            <a:gdLst>
              <a:gd name="T0" fmla="*/ 2147483647 w 179"/>
              <a:gd name="T1" fmla="*/ 2147483647 h 81"/>
              <a:gd name="T2" fmla="*/ 2147483647 w 179"/>
              <a:gd name="T3" fmla="*/ 2147483647 h 81"/>
              <a:gd name="T4" fmla="*/ 2147483647 w 179"/>
              <a:gd name="T5" fmla="*/ 2147483647 h 81"/>
              <a:gd name="T6" fmla="*/ 2147483647 w 179"/>
              <a:gd name="T7" fmla="*/ 2147483647 h 81"/>
              <a:gd name="T8" fmla="*/ 2147483647 w 179"/>
              <a:gd name="T9" fmla="*/ 2147483647 h 81"/>
              <a:gd name="T10" fmla="*/ 2147483647 w 179"/>
              <a:gd name="T11" fmla="*/ 2147483647 h 81"/>
              <a:gd name="T12" fmla="*/ 2147483647 w 179"/>
              <a:gd name="T13" fmla="*/ 2147483647 h 81"/>
              <a:gd name="T14" fmla="*/ 2147483647 w 179"/>
              <a:gd name="T15" fmla="*/ 2147483647 h 81"/>
              <a:gd name="T16" fmla="*/ 2147483647 w 179"/>
              <a:gd name="T17" fmla="*/ 2147483647 h 81"/>
              <a:gd name="T18" fmla="*/ 2147483647 w 179"/>
              <a:gd name="T19" fmla="*/ 2147483647 h 81"/>
              <a:gd name="T20" fmla="*/ 2147483647 w 179"/>
              <a:gd name="T21" fmla="*/ 2147483647 h 81"/>
              <a:gd name="T22" fmla="*/ 2147483647 w 179"/>
              <a:gd name="T23" fmla="*/ 2147483647 h 81"/>
              <a:gd name="T24" fmla="*/ 2147483647 w 179"/>
              <a:gd name="T25" fmla="*/ 2147483647 h 81"/>
              <a:gd name="T26" fmla="*/ 2147483647 w 179"/>
              <a:gd name="T27" fmla="*/ 2147483647 h 81"/>
              <a:gd name="T28" fmla="*/ 2147483647 w 179"/>
              <a:gd name="T29" fmla="*/ 2147483647 h 81"/>
              <a:gd name="T30" fmla="*/ 2147483647 w 179"/>
              <a:gd name="T31" fmla="*/ 2147483647 h 81"/>
              <a:gd name="T32" fmla="*/ 2147483647 w 179"/>
              <a:gd name="T33" fmla="*/ 2147483647 h 81"/>
              <a:gd name="T34" fmla="*/ 2147483647 w 179"/>
              <a:gd name="T35" fmla="*/ 2147483647 h 81"/>
              <a:gd name="T36" fmla="*/ 2147483647 w 179"/>
              <a:gd name="T37" fmla="*/ 2147483647 h 81"/>
              <a:gd name="T38" fmla="*/ 2147483647 w 179"/>
              <a:gd name="T39" fmla="*/ 2147483647 h 81"/>
              <a:gd name="T40" fmla="*/ 2147483647 w 179"/>
              <a:gd name="T41" fmla="*/ 2147483647 h 81"/>
              <a:gd name="T42" fmla="*/ 2147483647 w 179"/>
              <a:gd name="T43" fmla="*/ 2147483647 h 81"/>
              <a:gd name="T44" fmla="*/ 2147483647 w 179"/>
              <a:gd name="T45" fmla="*/ 2147483647 h 81"/>
              <a:gd name="T46" fmla="*/ 2147483647 w 179"/>
              <a:gd name="T47" fmla="*/ 2147483647 h 81"/>
              <a:gd name="T48" fmla="*/ 2147483647 w 179"/>
              <a:gd name="T49" fmla="*/ 2147483647 h 81"/>
              <a:gd name="T50" fmla="*/ 2147483647 w 179"/>
              <a:gd name="T51" fmla="*/ 2147483647 h 81"/>
              <a:gd name="T52" fmla="*/ 2147483647 w 179"/>
              <a:gd name="T53" fmla="*/ 2147483647 h 81"/>
              <a:gd name="T54" fmla="*/ 2147483647 w 179"/>
              <a:gd name="T55" fmla="*/ 2147483647 h 81"/>
              <a:gd name="T56" fmla="*/ 2147483647 w 179"/>
              <a:gd name="T57" fmla="*/ 2147483647 h 81"/>
              <a:gd name="T58" fmla="*/ 2147483647 w 179"/>
              <a:gd name="T59" fmla="*/ 2147483647 h 81"/>
              <a:gd name="T60" fmla="*/ 2147483647 w 179"/>
              <a:gd name="T61" fmla="*/ 2147483647 h 81"/>
              <a:gd name="T62" fmla="*/ 2147483647 w 179"/>
              <a:gd name="T63" fmla="*/ 2147483647 h 81"/>
              <a:gd name="T64" fmla="*/ 2147483647 w 179"/>
              <a:gd name="T65" fmla="*/ 2147483647 h 81"/>
              <a:gd name="T66" fmla="*/ 2147483647 w 179"/>
              <a:gd name="T67" fmla="*/ 2147483647 h 81"/>
              <a:gd name="T68" fmla="*/ 2147483647 w 179"/>
              <a:gd name="T69" fmla="*/ 2147483647 h 81"/>
              <a:gd name="T70" fmla="*/ 2147483647 w 179"/>
              <a:gd name="T71" fmla="*/ 2147483647 h 81"/>
              <a:gd name="T72" fmla="*/ 2147483647 w 179"/>
              <a:gd name="T73" fmla="*/ 2147483647 h 81"/>
              <a:gd name="T74" fmla="*/ 2147483647 w 179"/>
              <a:gd name="T75" fmla="*/ 2147483647 h 81"/>
              <a:gd name="T76" fmla="*/ 2147483647 w 179"/>
              <a:gd name="T77" fmla="*/ 2147483647 h 81"/>
              <a:gd name="T78" fmla="*/ 2147483647 w 179"/>
              <a:gd name="T79" fmla="*/ 2147483647 h 81"/>
              <a:gd name="T80" fmla="*/ 2147483647 w 179"/>
              <a:gd name="T81" fmla="*/ 2147483647 h 81"/>
              <a:gd name="T82" fmla="*/ 2147483647 w 179"/>
              <a:gd name="T83" fmla="*/ 2147483647 h 81"/>
              <a:gd name="T84" fmla="*/ 2147483647 w 179"/>
              <a:gd name="T85" fmla="*/ 2147483647 h 81"/>
              <a:gd name="T86" fmla="*/ 2147483647 w 179"/>
              <a:gd name="T87" fmla="*/ 2147483647 h 81"/>
              <a:gd name="T88" fmla="*/ 2147483647 w 179"/>
              <a:gd name="T89" fmla="*/ 2147483647 h 81"/>
              <a:gd name="T90" fmla="*/ 2147483647 w 179"/>
              <a:gd name="T91" fmla="*/ 2147483647 h 81"/>
              <a:gd name="T92" fmla="*/ 2147483647 w 179"/>
              <a:gd name="T93" fmla="*/ 0 h 8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9"/>
              <a:gd name="T142" fmla="*/ 0 h 81"/>
              <a:gd name="T143" fmla="*/ 179 w 179"/>
              <a:gd name="T144" fmla="*/ 81 h 8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9" h="81">
                <a:moveTo>
                  <a:pt x="0" y="81"/>
                </a:moveTo>
                <a:lnTo>
                  <a:pt x="0" y="67"/>
                </a:lnTo>
                <a:cubicBezTo>
                  <a:pt x="1" y="67"/>
                  <a:pt x="4" y="68"/>
                  <a:pt x="5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8"/>
                  <a:pt x="8" y="68"/>
                  <a:pt x="8" y="66"/>
                </a:cubicBezTo>
                <a:cubicBezTo>
                  <a:pt x="10" y="67"/>
                  <a:pt x="10" y="67"/>
                  <a:pt x="13" y="67"/>
                </a:cubicBezTo>
                <a:cubicBezTo>
                  <a:pt x="14" y="68"/>
                  <a:pt x="14" y="69"/>
                  <a:pt x="14" y="69"/>
                </a:cubicBezTo>
                <a:cubicBezTo>
                  <a:pt x="15" y="69"/>
                  <a:pt x="16" y="69"/>
                  <a:pt x="17" y="69"/>
                </a:cubicBezTo>
                <a:cubicBezTo>
                  <a:pt x="17" y="67"/>
                  <a:pt x="17" y="66"/>
                  <a:pt x="20" y="67"/>
                </a:cubicBezTo>
                <a:cubicBezTo>
                  <a:pt x="20" y="68"/>
                  <a:pt x="20" y="68"/>
                  <a:pt x="20" y="69"/>
                </a:cubicBezTo>
                <a:cubicBezTo>
                  <a:pt x="20" y="69"/>
                  <a:pt x="21" y="69"/>
                  <a:pt x="22" y="69"/>
                </a:cubicBezTo>
                <a:cubicBezTo>
                  <a:pt x="22" y="68"/>
                  <a:pt x="21" y="67"/>
                  <a:pt x="21" y="66"/>
                </a:cubicBezTo>
                <a:cubicBezTo>
                  <a:pt x="22" y="66"/>
                  <a:pt x="22" y="66"/>
                  <a:pt x="22" y="66"/>
                </a:cubicBezTo>
                <a:cubicBezTo>
                  <a:pt x="22" y="65"/>
                  <a:pt x="22" y="65"/>
                  <a:pt x="23" y="65"/>
                </a:cubicBezTo>
                <a:cubicBezTo>
                  <a:pt x="23" y="65"/>
                  <a:pt x="23" y="66"/>
                  <a:pt x="23" y="66"/>
                </a:cubicBezTo>
                <a:cubicBezTo>
                  <a:pt x="25" y="67"/>
                  <a:pt x="27" y="67"/>
                  <a:pt x="29" y="67"/>
                </a:cubicBezTo>
                <a:cubicBezTo>
                  <a:pt x="29" y="67"/>
                  <a:pt x="29" y="66"/>
                  <a:pt x="29" y="66"/>
                </a:cubicBezTo>
                <a:cubicBezTo>
                  <a:pt x="34" y="66"/>
                  <a:pt x="35" y="69"/>
                  <a:pt x="36" y="64"/>
                </a:cubicBezTo>
                <a:cubicBezTo>
                  <a:pt x="39" y="62"/>
                  <a:pt x="38" y="55"/>
                  <a:pt x="38" y="55"/>
                </a:cubicBezTo>
                <a:cubicBezTo>
                  <a:pt x="38" y="55"/>
                  <a:pt x="39" y="55"/>
                  <a:pt x="39" y="55"/>
                </a:cubicBezTo>
                <a:cubicBezTo>
                  <a:pt x="39" y="53"/>
                  <a:pt x="39" y="51"/>
                  <a:pt x="38" y="48"/>
                </a:cubicBezTo>
                <a:lnTo>
                  <a:pt x="40" y="48"/>
                </a:lnTo>
                <a:cubicBezTo>
                  <a:pt x="40" y="48"/>
                  <a:pt x="40" y="45"/>
                  <a:pt x="41" y="43"/>
                </a:cubicBezTo>
                <a:lnTo>
                  <a:pt x="41" y="36"/>
                </a:lnTo>
                <a:lnTo>
                  <a:pt x="40" y="36"/>
                </a:lnTo>
                <a:lnTo>
                  <a:pt x="43" y="35"/>
                </a:lnTo>
                <a:lnTo>
                  <a:pt x="44" y="4"/>
                </a:lnTo>
                <a:lnTo>
                  <a:pt x="46" y="35"/>
                </a:lnTo>
                <a:lnTo>
                  <a:pt x="48" y="36"/>
                </a:lnTo>
                <a:lnTo>
                  <a:pt x="47" y="36"/>
                </a:lnTo>
                <a:lnTo>
                  <a:pt x="47" y="43"/>
                </a:lnTo>
                <a:cubicBezTo>
                  <a:pt x="48" y="45"/>
                  <a:pt x="49" y="46"/>
                  <a:pt x="49" y="48"/>
                </a:cubicBezTo>
                <a:lnTo>
                  <a:pt x="50" y="48"/>
                </a:lnTo>
                <a:cubicBezTo>
                  <a:pt x="49" y="51"/>
                  <a:pt x="49" y="52"/>
                  <a:pt x="50" y="55"/>
                </a:cubicBezTo>
                <a:cubicBezTo>
                  <a:pt x="50" y="55"/>
                  <a:pt x="51" y="55"/>
                  <a:pt x="51" y="55"/>
                </a:cubicBezTo>
                <a:cubicBezTo>
                  <a:pt x="50" y="59"/>
                  <a:pt x="51" y="61"/>
                  <a:pt x="52" y="64"/>
                </a:cubicBezTo>
                <a:cubicBezTo>
                  <a:pt x="53" y="64"/>
                  <a:pt x="54" y="65"/>
                  <a:pt x="54" y="65"/>
                </a:cubicBezTo>
                <a:cubicBezTo>
                  <a:pt x="55" y="62"/>
                  <a:pt x="57" y="64"/>
                  <a:pt x="58" y="63"/>
                </a:cubicBezTo>
                <a:cubicBezTo>
                  <a:pt x="59" y="59"/>
                  <a:pt x="59" y="57"/>
                  <a:pt x="61" y="55"/>
                </a:cubicBezTo>
                <a:cubicBezTo>
                  <a:pt x="61" y="53"/>
                  <a:pt x="61" y="52"/>
                  <a:pt x="62" y="50"/>
                </a:cubicBezTo>
                <a:cubicBezTo>
                  <a:pt x="64" y="52"/>
                  <a:pt x="62" y="56"/>
                  <a:pt x="66" y="57"/>
                </a:cubicBezTo>
                <a:cubicBezTo>
                  <a:pt x="66" y="57"/>
                  <a:pt x="66" y="57"/>
                  <a:pt x="66" y="58"/>
                </a:cubicBezTo>
                <a:cubicBezTo>
                  <a:pt x="67" y="56"/>
                  <a:pt x="67" y="54"/>
                  <a:pt x="68" y="53"/>
                </a:cubicBezTo>
                <a:cubicBezTo>
                  <a:pt x="69" y="54"/>
                  <a:pt x="68" y="56"/>
                  <a:pt x="70" y="58"/>
                </a:cubicBezTo>
                <a:cubicBezTo>
                  <a:pt x="70" y="60"/>
                  <a:pt x="70" y="60"/>
                  <a:pt x="70" y="61"/>
                </a:cubicBezTo>
                <a:cubicBezTo>
                  <a:pt x="70" y="61"/>
                  <a:pt x="71" y="61"/>
                  <a:pt x="71" y="61"/>
                </a:cubicBezTo>
                <a:cubicBezTo>
                  <a:pt x="71" y="62"/>
                  <a:pt x="71" y="62"/>
                  <a:pt x="72" y="63"/>
                </a:cubicBezTo>
                <a:cubicBezTo>
                  <a:pt x="73" y="63"/>
                  <a:pt x="74" y="63"/>
                  <a:pt x="76" y="64"/>
                </a:cubicBezTo>
                <a:cubicBezTo>
                  <a:pt x="76" y="64"/>
                  <a:pt x="76" y="64"/>
                  <a:pt x="76" y="64"/>
                </a:cubicBezTo>
                <a:cubicBezTo>
                  <a:pt x="77" y="65"/>
                  <a:pt x="78" y="65"/>
                  <a:pt x="79" y="65"/>
                </a:cubicBezTo>
                <a:cubicBezTo>
                  <a:pt x="78" y="64"/>
                  <a:pt x="78" y="63"/>
                  <a:pt x="78" y="62"/>
                </a:cubicBezTo>
                <a:cubicBezTo>
                  <a:pt x="79" y="62"/>
                  <a:pt x="79" y="61"/>
                  <a:pt x="79" y="61"/>
                </a:cubicBezTo>
                <a:cubicBezTo>
                  <a:pt x="79" y="63"/>
                  <a:pt x="80" y="64"/>
                  <a:pt x="80" y="65"/>
                </a:cubicBezTo>
                <a:cubicBezTo>
                  <a:pt x="80" y="65"/>
                  <a:pt x="81" y="66"/>
                  <a:pt x="82" y="66"/>
                </a:cubicBezTo>
                <a:cubicBezTo>
                  <a:pt x="82" y="66"/>
                  <a:pt x="82" y="65"/>
                  <a:pt x="82" y="65"/>
                </a:cubicBezTo>
                <a:cubicBezTo>
                  <a:pt x="85" y="66"/>
                  <a:pt x="92" y="65"/>
                  <a:pt x="94" y="67"/>
                </a:cubicBezTo>
                <a:cubicBezTo>
                  <a:pt x="96" y="64"/>
                  <a:pt x="95" y="60"/>
                  <a:pt x="95" y="56"/>
                </a:cubicBezTo>
                <a:cubicBezTo>
                  <a:pt x="96" y="56"/>
                  <a:pt x="96" y="56"/>
                  <a:pt x="96" y="56"/>
                </a:cubicBezTo>
                <a:cubicBezTo>
                  <a:pt x="96" y="57"/>
                  <a:pt x="96" y="58"/>
                  <a:pt x="96" y="59"/>
                </a:cubicBezTo>
                <a:cubicBezTo>
                  <a:pt x="97" y="59"/>
                  <a:pt x="97" y="59"/>
                  <a:pt x="97" y="58"/>
                </a:cubicBezTo>
                <a:cubicBezTo>
                  <a:pt x="97" y="59"/>
                  <a:pt x="98" y="60"/>
                  <a:pt x="98" y="61"/>
                </a:cubicBezTo>
                <a:cubicBezTo>
                  <a:pt x="99" y="62"/>
                  <a:pt x="99" y="62"/>
                  <a:pt x="100" y="61"/>
                </a:cubicBezTo>
                <a:cubicBezTo>
                  <a:pt x="100" y="62"/>
                  <a:pt x="100" y="63"/>
                  <a:pt x="100" y="63"/>
                </a:cubicBezTo>
                <a:cubicBezTo>
                  <a:pt x="101" y="63"/>
                  <a:pt x="102" y="64"/>
                  <a:pt x="103" y="64"/>
                </a:cubicBezTo>
                <a:cubicBezTo>
                  <a:pt x="103" y="62"/>
                  <a:pt x="103" y="60"/>
                  <a:pt x="103" y="59"/>
                </a:cubicBezTo>
                <a:cubicBezTo>
                  <a:pt x="103" y="59"/>
                  <a:pt x="104" y="59"/>
                  <a:pt x="104" y="59"/>
                </a:cubicBezTo>
                <a:cubicBezTo>
                  <a:pt x="104" y="58"/>
                  <a:pt x="104" y="57"/>
                  <a:pt x="104" y="56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05" y="57"/>
                  <a:pt x="106" y="58"/>
                  <a:pt x="106" y="59"/>
                </a:cubicBezTo>
                <a:cubicBezTo>
                  <a:pt x="106" y="59"/>
                  <a:pt x="106" y="59"/>
                  <a:pt x="107" y="59"/>
                </a:cubicBezTo>
                <a:cubicBezTo>
                  <a:pt x="107" y="60"/>
                  <a:pt x="107" y="60"/>
                  <a:pt x="107" y="61"/>
                </a:cubicBezTo>
                <a:cubicBezTo>
                  <a:pt x="108" y="60"/>
                  <a:pt x="109" y="60"/>
                  <a:pt x="110" y="60"/>
                </a:cubicBezTo>
                <a:cubicBezTo>
                  <a:pt x="110" y="60"/>
                  <a:pt x="111" y="60"/>
                  <a:pt x="111" y="60"/>
                </a:cubicBezTo>
                <a:cubicBezTo>
                  <a:pt x="111" y="60"/>
                  <a:pt x="111" y="60"/>
                  <a:pt x="112" y="60"/>
                </a:cubicBezTo>
                <a:cubicBezTo>
                  <a:pt x="112" y="59"/>
                  <a:pt x="112" y="59"/>
                  <a:pt x="112" y="58"/>
                </a:cubicBezTo>
                <a:cubicBezTo>
                  <a:pt x="114" y="58"/>
                  <a:pt x="114" y="58"/>
                  <a:pt x="115" y="59"/>
                </a:cubicBezTo>
                <a:cubicBezTo>
                  <a:pt x="121" y="48"/>
                  <a:pt x="126" y="37"/>
                  <a:pt x="132" y="26"/>
                </a:cubicBezTo>
                <a:cubicBezTo>
                  <a:pt x="131" y="26"/>
                  <a:pt x="130" y="25"/>
                  <a:pt x="129" y="24"/>
                </a:cubicBezTo>
                <a:cubicBezTo>
                  <a:pt x="132" y="25"/>
                  <a:pt x="132" y="25"/>
                  <a:pt x="134" y="27"/>
                </a:cubicBezTo>
                <a:cubicBezTo>
                  <a:pt x="139" y="27"/>
                  <a:pt x="144" y="28"/>
                  <a:pt x="148" y="28"/>
                </a:cubicBezTo>
                <a:cubicBezTo>
                  <a:pt x="146" y="26"/>
                  <a:pt x="143" y="25"/>
                  <a:pt x="140" y="23"/>
                </a:cubicBezTo>
                <a:cubicBezTo>
                  <a:pt x="140" y="23"/>
                  <a:pt x="140" y="23"/>
                  <a:pt x="140" y="23"/>
                </a:cubicBezTo>
                <a:cubicBezTo>
                  <a:pt x="140" y="23"/>
                  <a:pt x="139" y="23"/>
                  <a:pt x="138" y="23"/>
                </a:cubicBezTo>
                <a:cubicBezTo>
                  <a:pt x="138" y="22"/>
                  <a:pt x="138" y="22"/>
                  <a:pt x="139" y="22"/>
                </a:cubicBezTo>
                <a:cubicBezTo>
                  <a:pt x="138" y="22"/>
                  <a:pt x="138" y="22"/>
                  <a:pt x="138" y="21"/>
                </a:cubicBezTo>
                <a:cubicBezTo>
                  <a:pt x="138" y="21"/>
                  <a:pt x="138" y="21"/>
                  <a:pt x="138" y="21"/>
                </a:cubicBezTo>
                <a:cubicBezTo>
                  <a:pt x="142" y="23"/>
                  <a:pt x="145" y="25"/>
                  <a:pt x="149" y="27"/>
                </a:cubicBezTo>
                <a:cubicBezTo>
                  <a:pt x="151" y="27"/>
                  <a:pt x="151" y="28"/>
                  <a:pt x="153" y="28"/>
                </a:cubicBezTo>
                <a:cubicBezTo>
                  <a:pt x="153" y="28"/>
                  <a:pt x="153" y="29"/>
                  <a:pt x="153" y="29"/>
                </a:cubicBezTo>
                <a:cubicBezTo>
                  <a:pt x="153" y="29"/>
                  <a:pt x="153" y="29"/>
                  <a:pt x="154" y="29"/>
                </a:cubicBezTo>
                <a:cubicBezTo>
                  <a:pt x="148" y="40"/>
                  <a:pt x="143" y="51"/>
                  <a:pt x="140" y="62"/>
                </a:cubicBezTo>
                <a:cubicBezTo>
                  <a:pt x="147" y="61"/>
                  <a:pt x="154" y="62"/>
                  <a:pt x="161" y="63"/>
                </a:cubicBezTo>
                <a:cubicBezTo>
                  <a:pt x="161" y="63"/>
                  <a:pt x="162" y="63"/>
                  <a:pt x="162" y="64"/>
                </a:cubicBezTo>
                <a:cubicBezTo>
                  <a:pt x="164" y="64"/>
                  <a:pt x="165" y="63"/>
                  <a:pt x="169" y="64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73" y="65"/>
                  <a:pt x="175" y="66"/>
                  <a:pt x="179" y="67"/>
                </a:cubicBezTo>
                <a:lnTo>
                  <a:pt x="179" y="81"/>
                </a:lnTo>
                <a:lnTo>
                  <a:pt x="0" y="81"/>
                </a:lnTo>
                <a:close/>
                <a:moveTo>
                  <a:pt x="161" y="58"/>
                </a:moveTo>
                <a:cubicBezTo>
                  <a:pt x="160" y="54"/>
                  <a:pt x="160" y="54"/>
                  <a:pt x="160" y="45"/>
                </a:cubicBezTo>
                <a:cubicBezTo>
                  <a:pt x="159" y="45"/>
                  <a:pt x="159" y="45"/>
                  <a:pt x="158" y="45"/>
                </a:cubicBezTo>
                <a:cubicBezTo>
                  <a:pt x="158" y="44"/>
                  <a:pt x="158" y="44"/>
                  <a:pt x="158" y="43"/>
                </a:cubicBezTo>
                <a:cubicBezTo>
                  <a:pt x="157" y="43"/>
                  <a:pt x="157" y="43"/>
                  <a:pt x="157" y="43"/>
                </a:cubicBezTo>
                <a:cubicBezTo>
                  <a:pt x="157" y="44"/>
                  <a:pt x="157" y="44"/>
                  <a:pt x="157" y="45"/>
                </a:cubicBezTo>
                <a:cubicBezTo>
                  <a:pt x="158" y="46"/>
                  <a:pt x="159" y="46"/>
                  <a:pt x="158" y="48"/>
                </a:cubicBezTo>
                <a:cubicBezTo>
                  <a:pt x="157" y="48"/>
                  <a:pt x="156" y="48"/>
                  <a:pt x="155" y="48"/>
                </a:cubicBezTo>
                <a:cubicBezTo>
                  <a:pt x="155" y="46"/>
                  <a:pt x="156" y="45"/>
                  <a:pt x="156" y="42"/>
                </a:cubicBezTo>
                <a:cubicBezTo>
                  <a:pt x="158" y="43"/>
                  <a:pt x="158" y="44"/>
                  <a:pt x="160" y="45"/>
                </a:cubicBezTo>
                <a:cubicBezTo>
                  <a:pt x="160" y="42"/>
                  <a:pt x="157" y="38"/>
                  <a:pt x="161" y="38"/>
                </a:cubicBezTo>
                <a:cubicBezTo>
                  <a:pt x="162" y="38"/>
                  <a:pt x="162" y="39"/>
                  <a:pt x="162" y="39"/>
                </a:cubicBezTo>
                <a:cubicBezTo>
                  <a:pt x="161" y="42"/>
                  <a:pt x="161" y="42"/>
                  <a:pt x="161" y="44"/>
                </a:cubicBezTo>
                <a:cubicBezTo>
                  <a:pt x="163" y="44"/>
                  <a:pt x="163" y="43"/>
                  <a:pt x="165" y="42"/>
                </a:cubicBezTo>
                <a:cubicBezTo>
                  <a:pt x="165" y="44"/>
                  <a:pt x="167" y="46"/>
                  <a:pt x="167" y="48"/>
                </a:cubicBezTo>
                <a:cubicBezTo>
                  <a:pt x="165" y="48"/>
                  <a:pt x="164" y="48"/>
                  <a:pt x="163" y="48"/>
                </a:cubicBezTo>
                <a:cubicBezTo>
                  <a:pt x="163" y="47"/>
                  <a:pt x="163" y="46"/>
                  <a:pt x="164" y="45"/>
                </a:cubicBezTo>
                <a:cubicBezTo>
                  <a:pt x="164" y="45"/>
                  <a:pt x="164" y="45"/>
                  <a:pt x="164" y="45"/>
                </a:cubicBezTo>
                <a:cubicBezTo>
                  <a:pt x="164" y="44"/>
                  <a:pt x="164" y="43"/>
                  <a:pt x="164" y="43"/>
                </a:cubicBezTo>
                <a:cubicBezTo>
                  <a:pt x="163" y="44"/>
                  <a:pt x="163" y="45"/>
                  <a:pt x="161" y="46"/>
                </a:cubicBezTo>
                <a:cubicBezTo>
                  <a:pt x="161" y="50"/>
                  <a:pt x="161" y="54"/>
                  <a:pt x="161" y="58"/>
                </a:cubicBezTo>
                <a:close/>
                <a:moveTo>
                  <a:pt x="68" y="52"/>
                </a:moveTo>
                <a:cubicBezTo>
                  <a:pt x="68" y="52"/>
                  <a:pt x="68" y="52"/>
                  <a:pt x="68" y="51"/>
                </a:cubicBezTo>
                <a:cubicBezTo>
                  <a:pt x="68" y="51"/>
                  <a:pt x="68" y="51"/>
                  <a:pt x="68" y="51"/>
                </a:cubicBezTo>
                <a:cubicBezTo>
                  <a:pt x="68" y="52"/>
                  <a:pt x="68" y="52"/>
                  <a:pt x="68" y="52"/>
                </a:cubicBezTo>
                <a:cubicBezTo>
                  <a:pt x="68" y="52"/>
                  <a:pt x="68" y="52"/>
                  <a:pt x="68" y="52"/>
                </a:cubicBezTo>
                <a:close/>
                <a:moveTo>
                  <a:pt x="128" y="24"/>
                </a:moveTo>
                <a:cubicBezTo>
                  <a:pt x="127" y="23"/>
                  <a:pt x="125" y="22"/>
                  <a:pt x="123" y="22"/>
                </a:cubicBezTo>
                <a:cubicBezTo>
                  <a:pt x="123" y="22"/>
                  <a:pt x="123" y="21"/>
                  <a:pt x="123" y="21"/>
                </a:cubicBezTo>
                <a:cubicBezTo>
                  <a:pt x="123" y="20"/>
                  <a:pt x="122" y="20"/>
                  <a:pt x="122" y="20"/>
                </a:cubicBezTo>
                <a:cubicBezTo>
                  <a:pt x="122" y="20"/>
                  <a:pt x="122" y="20"/>
                  <a:pt x="122" y="19"/>
                </a:cubicBezTo>
                <a:cubicBezTo>
                  <a:pt x="125" y="21"/>
                  <a:pt x="126" y="22"/>
                  <a:pt x="130" y="22"/>
                </a:cubicBezTo>
                <a:cubicBezTo>
                  <a:pt x="130" y="22"/>
                  <a:pt x="130" y="23"/>
                  <a:pt x="130" y="23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9" y="23"/>
                  <a:pt x="129" y="24"/>
                  <a:pt x="129" y="24"/>
                </a:cubicBezTo>
                <a:cubicBezTo>
                  <a:pt x="129" y="24"/>
                  <a:pt x="128" y="24"/>
                  <a:pt x="128" y="24"/>
                </a:cubicBezTo>
                <a:close/>
                <a:moveTo>
                  <a:pt x="44" y="4"/>
                </a:moveTo>
                <a:cubicBezTo>
                  <a:pt x="44" y="3"/>
                  <a:pt x="44" y="3"/>
                  <a:pt x="44" y="3"/>
                </a:cubicBezTo>
                <a:cubicBezTo>
                  <a:pt x="44" y="3"/>
                  <a:pt x="44" y="2"/>
                  <a:pt x="44" y="2"/>
                </a:cubicBezTo>
                <a:cubicBezTo>
                  <a:pt x="44" y="3"/>
                  <a:pt x="44" y="3"/>
                  <a:pt x="44" y="4"/>
                </a:cubicBezTo>
                <a:cubicBezTo>
                  <a:pt x="44" y="4"/>
                  <a:pt x="44" y="4"/>
                  <a:pt x="44" y="4"/>
                </a:cubicBezTo>
                <a:close/>
                <a:moveTo>
                  <a:pt x="44" y="2"/>
                </a:moveTo>
                <a:cubicBezTo>
                  <a:pt x="44" y="1"/>
                  <a:pt x="44" y="0"/>
                  <a:pt x="44" y="0"/>
                </a:cubicBezTo>
                <a:cubicBezTo>
                  <a:pt x="44" y="0"/>
                  <a:pt x="44" y="0"/>
                  <a:pt x="45" y="0"/>
                </a:cubicBezTo>
                <a:cubicBezTo>
                  <a:pt x="44" y="1"/>
                  <a:pt x="44" y="1"/>
                  <a:pt x="44" y="2"/>
                </a:cubicBezTo>
                <a:close/>
              </a:path>
            </a:pathLst>
          </a:cu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/>
            <a:endParaRPr lang="ru-RU" sz="1800" b="0">
              <a:latin typeface="Calibri" pitchFamily="34" charset="0"/>
            </a:endParaRPr>
          </a:p>
        </p:txBody>
      </p:sp>
      <p:sp>
        <p:nvSpPr>
          <p:cNvPr id="480260" name="Rectangle 1048"/>
          <p:cNvSpPr>
            <a:spLocks noChangeArrowheads="1"/>
          </p:cNvSpPr>
          <p:nvPr/>
        </p:nvSpPr>
        <p:spPr bwMode="auto">
          <a:xfrm>
            <a:off x="-3175" y="6731000"/>
            <a:ext cx="9147175" cy="136525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/>
            <a:endParaRPr lang="ru-RU" sz="1800" b="0">
              <a:latin typeface="Calibri" pitchFamily="34" charset="0"/>
            </a:endParaRPr>
          </a:p>
        </p:txBody>
      </p:sp>
      <p:sp>
        <p:nvSpPr>
          <p:cNvPr id="480261" name="Line 29"/>
          <p:cNvSpPr>
            <a:spLocks noChangeShapeType="1"/>
          </p:cNvSpPr>
          <p:nvPr/>
        </p:nvSpPr>
        <p:spPr bwMode="auto">
          <a:xfrm flipH="1">
            <a:off x="0" y="522288"/>
            <a:ext cx="9144000" cy="0"/>
          </a:xfrm>
          <a:prstGeom prst="line">
            <a:avLst/>
          </a:prstGeom>
          <a:noFill/>
          <a:ln w="57150" cmpd="thickThin">
            <a:solidFill>
              <a:srgbClr val="0066FF"/>
            </a:solidFill>
            <a:round/>
            <a:headEnd/>
            <a:tailEnd/>
          </a:ln>
        </p:spPr>
        <p:txBody>
          <a:bodyPr lIns="90000" tIns="46800" rIns="90000" bIns="46800" anchorCtr="1"/>
          <a:lstStyle/>
          <a:p>
            <a:endParaRPr lang="ru-RU"/>
          </a:p>
        </p:txBody>
      </p:sp>
      <p:cxnSp>
        <p:nvCxnSpPr>
          <p:cNvPr id="480262" name="Прямая соединительная линия 2"/>
          <p:cNvCxnSpPr>
            <a:cxnSpLocks noChangeShapeType="1"/>
          </p:cNvCxnSpPr>
          <p:nvPr/>
        </p:nvCxnSpPr>
        <p:spPr bwMode="auto">
          <a:xfrm>
            <a:off x="1177925" y="6711950"/>
            <a:ext cx="7956550" cy="0"/>
          </a:xfrm>
          <a:prstGeom prst="lin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</p:spPr>
      </p:cxnSp>
      <p:grpSp>
        <p:nvGrpSpPr>
          <p:cNvPr id="3" name="Группа 18"/>
          <p:cNvGrpSpPr>
            <a:grpSpLocks/>
          </p:cNvGrpSpPr>
          <p:nvPr/>
        </p:nvGrpSpPr>
        <p:grpSpPr bwMode="auto">
          <a:xfrm>
            <a:off x="15875" y="-79375"/>
            <a:ext cx="684213" cy="771525"/>
            <a:chOff x="16542" y="-6616"/>
            <a:chExt cx="683567" cy="772310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178314" y="284193"/>
              <a:ext cx="360023" cy="270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2400" b="0" dirty="0"/>
            </a:p>
          </p:txBody>
        </p:sp>
        <p:pic>
          <p:nvPicPr>
            <p:cNvPr id="480265" name="Picture 6" descr="Эмблема большая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542" y="-6616"/>
              <a:ext cx="683567" cy="772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80266" name="Скругленный прямоугольник 34"/>
          <p:cNvSpPr>
            <a:spLocks noChangeArrowheads="1"/>
          </p:cNvSpPr>
          <p:nvPr/>
        </p:nvSpPr>
        <p:spPr bwMode="auto">
          <a:xfrm>
            <a:off x="8532813" y="38100"/>
            <a:ext cx="568325" cy="3492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ru-RU" sz="2000" b="1" dirty="0" smtClean="0">
                <a:solidFill>
                  <a:srgbClr val="FF0000"/>
                </a:solidFill>
                <a:latin typeface="Calibri" pitchFamily="34" charset="0"/>
              </a:rPr>
              <a:t>2</a:t>
            </a:r>
            <a:endParaRPr lang="ru-RU" sz="20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29036" name="Text Box 12"/>
          <p:cNvSpPr txBox="1">
            <a:spLocks noChangeArrowheads="1"/>
          </p:cNvSpPr>
          <p:nvPr/>
        </p:nvSpPr>
        <p:spPr bwMode="auto">
          <a:xfrm>
            <a:off x="0" y="836613"/>
            <a:ext cx="9144000" cy="1292662"/>
          </a:xfrm>
          <a:prstGeom prst="rect">
            <a:avLst/>
          </a:prstGeom>
          <a:gradFill rotWithShape="1">
            <a:gsLst>
              <a:gs pos="0">
                <a:srgbClr val="E2FFC5">
                  <a:gamma/>
                  <a:shade val="55294"/>
                  <a:invGamma/>
                </a:srgbClr>
              </a:gs>
              <a:gs pos="50000">
                <a:srgbClr val="E2FFC5">
                  <a:alpha val="92999"/>
                </a:srgbClr>
              </a:gs>
              <a:gs pos="100000">
                <a:srgbClr val="E2FFC5">
                  <a:gamma/>
                  <a:shade val="55294"/>
                  <a:invGamma/>
                </a:srgbClr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ru-RU" sz="2800" dirty="0">
                <a:latin typeface="Arial" charset="0"/>
                <a:cs typeface="Arial" charset="0"/>
              </a:rPr>
              <a:t>Цель</a:t>
            </a:r>
            <a:r>
              <a:rPr lang="ru-RU" sz="1800" dirty="0">
                <a:latin typeface="Arial" charset="0"/>
                <a:cs typeface="Arial" charset="0"/>
              </a:rPr>
              <a:t>: 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ru-RU" sz="2000" dirty="0" smtClean="0">
                <a:latin typeface="Arial" charset="0"/>
                <a:cs typeface="Arial" charset="0"/>
              </a:rPr>
              <a:t>ознакомление </a:t>
            </a:r>
            <a:r>
              <a:rPr lang="ru-RU" sz="2000" dirty="0">
                <a:latin typeface="Arial" charset="0"/>
                <a:cs typeface="Arial" charset="0"/>
              </a:rPr>
              <a:t>с основами построения информационных систем в защищенном исполнении </a:t>
            </a:r>
            <a:endParaRPr lang="ru-RU" sz="2000" b="0" dirty="0">
              <a:latin typeface="Arial" charset="0"/>
              <a:cs typeface="Arial" charset="0"/>
            </a:endParaRPr>
          </a:p>
        </p:txBody>
      </p:sp>
      <p:sp>
        <p:nvSpPr>
          <p:cNvPr id="129037" name="Text Box 13"/>
          <p:cNvSpPr txBox="1">
            <a:spLocks noChangeArrowheads="1"/>
          </p:cNvSpPr>
          <p:nvPr/>
        </p:nvSpPr>
        <p:spPr bwMode="auto">
          <a:xfrm>
            <a:off x="-18201" y="2348880"/>
            <a:ext cx="9144000" cy="523220"/>
          </a:xfrm>
          <a:prstGeom prst="rect">
            <a:avLst/>
          </a:prstGeom>
          <a:gradFill rotWithShape="1">
            <a:gsLst>
              <a:gs pos="0">
                <a:srgbClr val="EFDECD">
                  <a:gamma/>
                  <a:shade val="46275"/>
                  <a:invGamma/>
                </a:srgbClr>
              </a:gs>
              <a:gs pos="50000">
                <a:srgbClr val="EFDECD">
                  <a:alpha val="92999"/>
                </a:srgbClr>
              </a:gs>
              <a:gs pos="100000">
                <a:srgbClr val="EFDECD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ru-RU" sz="2800" dirty="0" smtClean="0">
                <a:latin typeface="Arial" charset="0"/>
                <a:cs typeface="Arial" charset="0"/>
              </a:rPr>
              <a:t>Структура учебного вопроса:</a:t>
            </a:r>
          </a:p>
        </p:txBody>
      </p:sp>
      <p:sp>
        <p:nvSpPr>
          <p:cNvPr id="129038" name="Text Box 14"/>
          <p:cNvSpPr txBox="1">
            <a:spLocks noChangeArrowheads="1"/>
          </p:cNvSpPr>
          <p:nvPr/>
        </p:nvSpPr>
        <p:spPr bwMode="auto">
          <a:xfrm>
            <a:off x="-38947" y="5837177"/>
            <a:ext cx="9144000" cy="400111"/>
          </a:xfrm>
          <a:prstGeom prst="rect">
            <a:avLst/>
          </a:prstGeom>
          <a:gradFill rotWithShape="1">
            <a:gsLst>
              <a:gs pos="0">
                <a:srgbClr val="FFFFCC">
                  <a:gamma/>
                  <a:shade val="46275"/>
                  <a:invGamma/>
                </a:srgbClr>
              </a:gs>
              <a:gs pos="50000">
                <a:srgbClr val="FFFFCC">
                  <a:alpha val="92999"/>
                </a:srgbClr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ru-RU" sz="2000" b="0" dirty="0" smtClean="0">
                <a:latin typeface="Calibri" pitchFamily="34" charset="0"/>
              </a:rPr>
              <a:t>5. </a:t>
            </a:r>
            <a:r>
              <a:rPr lang="ru-RU" sz="2000" b="1" dirty="0" smtClean="0">
                <a:latin typeface="Calibri" pitchFamily="34" charset="0"/>
                <a:hlinkClick r:id="rId4" action="ppaction://hlinksldjump"/>
              </a:rPr>
              <a:t>Поддержание системы защиты в актуальном состоянии</a:t>
            </a:r>
            <a:endParaRPr lang="ru-RU" sz="2000" b="1" dirty="0">
              <a:latin typeface="Calibri" pitchFamily="34" charset="0"/>
            </a:endParaRPr>
          </a:p>
        </p:txBody>
      </p:sp>
      <p:sp>
        <p:nvSpPr>
          <p:cNvPr id="129039" name="Text Box 15"/>
          <p:cNvSpPr txBox="1">
            <a:spLocks noChangeArrowheads="1"/>
          </p:cNvSpPr>
          <p:nvPr/>
        </p:nvSpPr>
        <p:spPr bwMode="auto">
          <a:xfrm>
            <a:off x="-42862" y="4581128"/>
            <a:ext cx="9144000" cy="400110"/>
          </a:xfrm>
          <a:prstGeom prst="rect">
            <a:avLst/>
          </a:prstGeom>
          <a:gradFill rotWithShape="1">
            <a:gsLst>
              <a:gs pos="0">
                <a:srgbClr val="FFFFCC">
                  <a:gamma/>
                  <a:shade val="46275"/>
                  <a:invGamma/>
                </a:srgbClr>
              </a:gs>
              <a:gs pos="50000">
                <a:srgbClr val="FFFFCC">
                  <a:alpha val="92999"/>
                </a:srgbClr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ru-RU" sz="2000" b="0" dirty="0" smtClean="0">
                <a:latin typeface="Calibri" pitchFamily="34" charset="0"/>
              </a:rPr>
              <a:t> 3. </a:t>
            </a:r>
            <a:r>
              <a:rPr lang="ru-RU" sz="2000" b="1" dirty="0" smtClean="0">
                <a:latin typeface="Calibri" pitchFamily="34" charset="0"/>
                <a:hlinkClick r:id="rId5" action="ppaction://hlinksldjump"/>
              </a:rPr>
              <a:t>Базовые задачи информационно-компьютерной безопасности</a:t>
            </a:r>
            <a:endParaRPr lang="ru-RU" sz="2000" b="1" dirty="0">
              <a:latin typeface="Calibri" pitchFamily="34" charset="0"/>
            </a:endParaRPr>
          </a:p>
        </p:txBody>
      </p:sp>
      <p:sp>
        <p:nvSpPr>
          <p:cNvPr id="129040" name="Text Box 16"/>
          <p:cNvSpPr txBox="1">
            <a:spLocks noChangeArrowheads="1"/>
          </p:cNvSpPr>
          <p:nvPr/>
        </p:nvSpPr>
        <p:spPr bwMode="auto">
          <a:xfrm>
            <a:off x="-1588" y="3933056"/>
            <a:ext cx="9144000" cy="400110"/>
          </a:xfrm>
          <a:prstGeom prst="rect">
            <a:avLst/>
          </a:prstGeom>
          <a:gradFill rotWithShape="1">
            <a:gsLst>
              <a:gs pos="0">
                <a:srgbClr val="FFFFCC">
                  <a:gamma/>
                  <a:shade val="46275"/>
                  <a:invGamma/>
                </a:srgbClr>
              </a:gs>
              <a:gs pos="50000">
                <a:srgbClr val="FFFFCC">
                  <a:alpha val="92999"/>
                </a:srgbClr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ru-RU" sz="2000" b="0" dirty="0">
                <a:latin typeface="Calibri" pitchFamily="34" charset="0"/>
              </a:rPr>
              <a:t>2. </a:t>
            </a:r>
            <a:r>
              <a:rPr lang="ru-RU" sz="2000" b="1" dirty="0" smtClean="0">
                <a:latin typeface="Calibri" pitchFamily="34" charset="0"/>
                <a:hlinkClick r:id="rId6" action="ppaction://hlinksldjump"/>
              </a:rPr>
              <a:t>Содержание комплексного подхода к защите информации</a:t>
            </a:r>
            <a:endParaRPr lang="ru-RU" sz="2000" b="1" dirty="0">
              <a:latin typeface="Calibri" pitchFamily="34" charset="0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-42862" y="5157192"/>
            <a:ext cx="9144000" cy="396874"/>
          </a:xfrm>
          <a:prstGeom prst="rect">
            <a:avLst/>
          </a:prstGeom>
          <a:gradFill rotWithShape="1">
            <a:gsLst>
              <a:gs pos="0">
                <a:srgbClr val="FFFFCC">
                  <a:gamma/>
                  <a:shade val="46275"/>
                  <a:invGamma/>
                </a:srgbClr>
              </a:gs>
              <a:gs pos="50000">
                <a:srgbClr val="FFFFCC">
                  <a:alpha val="92999"/>
                </a:srgbClr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ru-RU" sz="2000" dirty="0" smtClean="0">
                <a:latin typeface="Calibri" pitchFamily="34" charset="0"/>
              </a:rPr>
              <a:t> 4</a:t>
            </a:r>
            <a:r>
              <a:rPr lang="ru-RU" sz="2000" b="0" dirty="0" smtClean="0">
                <a:latin typeface="Calibri" pitchFamily="34" charset="0"/>
              </a:rPr>
              <a:t>. </a:t>
            </a:r>
            <a:r>
              <a:rPr lang="ru-RU" sz="2000" b="1" dirty="0" smtClean="0">
                <a:latin typeface="Calibri" pitchFamily="34" charset="0"/>
                <a:hlinkClick r:id="rId7" action="ppaction://hlinksldjump"/>
              </a:rPr>
              <a:t>Этапы построения систем информационно-компьютерной безопасности</a:t>
            </a:r>
            <a:endParaRPr lang="ru-RU" sz="2000" b="1" dirty="0">
              <a:latin typeface="Calibri" pitchFamily="34" charset="0"/>
            </a:endParaRPr>
          </a:p>
        </p:txBody>
      </p:sp>
      <p:sp>
        <p:nvSpPr>
          <p:cNvPr id="2" name="Text Box 16"/>
          <p:cNvSpPr txBox="1">
            <a:spLocks noChangeArrowheads="1"/>
          </p:cNvSpPr>
          <p:nvPr/>
        </p:nvSpPr>
        <p:spPr bwMode="auto">
          <a:xfrm>
            <a:off x="15875" y="3212976"/>
            <a:ext cx="9144000" cy="400111"/>
          </a:xfrm>
          <a:prstGeom prst="rect">
            <a:avLst/>
          </a:prstGeom>
          <a:gradFill rotWithShape="1">
            <a:gsLst>
              <a:gs pos="0">
                <a:srgbClr val="FFFFCC">
                  <a:gamma/>
                  <a:shade val="46275"/>
                  <a:invGamma/>
                </a:srgbClr>
              </a:gs>
              <a:gs pos="50000">
                <a:srgbClr val="FFFFCC">
                  <a:alpha val="92999"/>
                </a:srgbClr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2000" b="0" dirty="0" smtClean="0">
                <a:latin typeface="Calibri" pitchFamily="34" charset="0"/>
              </a:rPr>
              <a:t>1</a:t>
            </a:r>
            <a:r>
              <a:rPr lang="ru-RU" sz="2000" b="0" dirty="0" smtClean="0">
                <a:latin typeface="Calibri" pitchFamily="34" charset="0"/>
              </a:rPr>
              <a:t>. </a:t>
            </a:r>
            <a:r>
              <a:rPr lang="ru-RU" sz="2000" b="1" dirty="0" smtClean="0">
                <a:latin typeface="Calibri" pitchFamily="34" charset="0"/>
                <a:hlinkClick r:id="rId8" action="ppaction://hlinksldjump"/>
              </a:rPr>
              <a:t>Текущее состояние проблемы информационно-компьютерной безопасности </a:t>
            </a:r>
            <a:endParaRPr lang="ru-RU" sz="2000" b="1" dirty="0">
              <a:latin typeface="Calibri" pitchFamily="34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81000"/>
            <a:ext cx="8748464" cy="12954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900" b="1" dirty="0" smtClean="0">
                <a:solidFill>
                  <a:srgbClr val="000066"/>
                </a:solidFill>
              </a:rPr>
              <a:t>Базовые функции поддержания системы информационно-компьютерной безопасности в актуальном состоянии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0117" y="1844824"/>
            <a:ext cx="8077200" cy="44958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400" b="1" i="1" dirty="0" smtClean="0">
                <a:solidFill>
                  <a:srgbClr val="FF0000"/>
                </a:solidFill>
              </a:rPr>
              <a:t>Централизованное и упреждающее управление</a:t>
            </a:r>
            <a:r>
              <a:rPr lang="ru-RU" sz="1800" b="1" i="1" dirty="0" smtClean="0">
                <a:solidFill>
                  <a:srgbClr val="000066"/>
                </a:solidFill>
              </a:rPr>
              <a:t>, позволяющее на основе автоматизированной поддержки принятия решений, а также эффективного контроля над пользователями и ресурсами сети снизить количество ошибок администрирования и предпринять превентивные меры.</a:t>
            </a:r>
          </a:p>
          <a:p>
            <a:pPr eaLnBrk="1" hangingPunct="1">
              <a:lnSpc>
                <a:spcPct val="90000"/>
              </a:lnSpc>
            </a:pPr>
            <a:endParaRPr lang="ru-RU" sz="1800" b="1" i="1" dirty="0" smtClean="0">
              <a:solidFill>
                <a:srgbClr val="000066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ru-RU" sz="2400" b="1" i="1" dirty="0" smtClean="0">
                <a:solidFill>
                  <a:srgbClr val="FF0000"/>
                </a:solidFill>
              </a:rPr>
              <a:t>Периодический контроль защищенности</a:t>
            </a:r>
            <a:r>
              <a:rPr lang="ru-RU" sz="1800" b="1" i="1" dirty="0" smtClean="0">
                <a:solidFill>
                  <a:srgbClr val="000066"/>
                </a:solidFill>
              </a:rPr>
              <a:t>, обеспечивающий своевременное выявление появившихся уязвимостей, которые могут быть использованы для нанесения атак.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ru-RU" sz="1800" b="1" i="1" dirty="0" smtClean="0">
              <a:solidFill>
                <a:srgbClr val="000066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ru-RU" sz="2400" b="1" i="1" dirty="0" smtClean="0">
                <a:solidFill>
                  <a:srgbClr val="FF0000"/>
                </a:solidFill>
              </a:rPr>
              <a:t>Обнаружение атак в режиме реального времени</a:t>
            </a:r>
            <a:r>
              <a:rPr lang="ru-RU" sz="1800" b="1" i="1" dirty="0" smtClean="0">
                <a:solidFill>
                  <a:srgbClr val="000066"/>
                </a:solidFill>
              </a:rPr>
              <a:t>, позволяющее своевременно определить и локализовать попытки выполнения несанкционированных действий и выявить факты несанкционированного воздействия на компьютерные ресурсы.</a:t>
            </a:r>
          </a:p>
        </p:txBody>
      </p:sp>
      <p:sp>
        <p:nvSpPr>
          <p:cNvPr id="36868" name="Line 4"/>
          <p:cNvSpPr>
            <a:spLocks noChangeShapeType="1"/>
          </p:cNvSpPr>
          <p:nvPr/>
        </p:nvSpPr>
        <p:spPr bwMode="auto">
          <a:xfrm flipH="1">
            <a:off x="800100" y="1600200"/>
            <a:ext cx="7543800" cy="0"/>
          </a:xfrm>
          <a:prstGeom prst="line">
            <a:avLst/>
          </a:prstGeom>
          <a:noFill/>
          <a:ln w="28575">
            <a:solidFill>
              <a:srgbClr val="0033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5" name="Скругленный прямоугольник 34"/>
          <p:cNvSpPr>
            <a:spLocks noChangeArrowheads="1"/>
          </p:cNvSpPr>
          <p:nvPr/>
        </p:nvSpPr>
        <p:spPr bwMode="auto">
          <a:xfrm>
            <a:off x="8532813" y="38100"/>
            <a:ext cx="568325" cy="3492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ru-RU" sz="2000" b="1" dirty="0" smtClean="0">
                <a:solidFill>
                  <a:srgbClr val="FF0000"/>
                </a:solidFill>
                <a:latin typeface="Calibri" pitchFamily="34" charset="0"/>
              </a:rPr>
              <a:t>20</a:t>
            </a:r>
            <a:endParaRPr lang="ru-RU" sz="2000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620000" cy="620713"/>
          </a:xfrm>
          <a:noFill/>
        </p:spPr>
        <p:txBody>
          <a:bodyPr/>
          <a:lstStyle/>
          <a:p>
            <a:pPr eaLnBrk="1" hangingPunct="1"/>
            <a:r>
              <a:rPr lang="ru-RU" sz="3400" b="1" smtClean="0">
                <a:solidFill>
                  <a:srgbClr val="000066"/>
                </a:solidFill>
              </a:rPr>
              <a:t>Критерии анализа средств защиты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196752"/>
            <a:ext cx="8458200" cy="5259387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  <a:buFont typeface="Wingdings" pitchFamily="2" charset="2"/>
              <a:buChar char="v"/>
            </a:pPr>
            <a:r>
              <a:rPr lang="ru-RU" sz="2400" b="1" dirty="0" smtClean="0">
                <a:solidFill>
                  <a:srgbClr val="000066"/>
                </a:solidFill>
              </a:rPr>
              <a:t>функциональные</a:t>
            </a:r>
            <a:r>
              <a:rPr lang="ru-RU" sz="1800" dirty="0" smtClean="0">
                <a:solidFill>
                  <a:srgbClr val="000066"/>
                </a:solidFill>
              </a:rPr>
              <a:t> -  решения требуемой совокупности задач защиты;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v"/>
            </a:pPr>
            <a:endParaRPr lang="ru-RU" sz="1800" dirty="0" smtClean="0">
              <a:solidFill>
                <a:srgbClr val="000066"/>
              </a:solidFill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Char char="v"/>
            </a:pPr>
            <a:r>
              <a:rPr lang="ru-RU" sz="2400" b="1" dirty="0" smtClean="0">
                <a:solidFill>
                  <a:srgbClr val="000066"/>
                </a:solidFill>
              </a:rPr>
              <a:t>критерии надежности</a:t>
            </a:r>
            <a:r>
              <a:rPr lang="ru-RU" sz="2400" dirty="0" smtClean="0">
                <a:solidFill>
                  <a:srgbClr val="000066"/>
                </a:solidFill>
              </a:rPr>
              <a:t> </a:t>
            </a:r>
            <a:r>
              <a:rPr lang="ru-RU" sz="1800" dirty="0" smtClean="0">
                <a:solidFill>
                  <a:srgbClr val="000066"/>
                </a:solidFill>
              </a:rPr>
              <a:t>- способности корректно, а также с требуемой полнотой и стойкостью выполнять все предусмотренные функции защиты;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v"/>
            </a:pPr>
            <a:endParaRPr lang="ru-RU" sz="1800" dirty="0" smtClean="0">
              <a:solidFill>
                <a:srgbClr val="000066"/>
              </a:solidFill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Char char="v"/>
            </a:pPr>
            <a:r>
              <a:rPr lang="ru-RU" sz="2400" b="1" dirty="0" smtClean="0">
                <a:solidFill>
                  <a:srgbClr val="000066"/>
                </a:solidFill>
              </a:rPr>
              <a:t>критерии гибкости</a:t>
            </a:r>
            <a:r>
              <a:rPr lang="ru-RU" sz="2400" dirty="0" smtClean="0">
                <a:solidFill>
                  <a:srgbClr val="000066"/>
                </a:solidFill>
              </a:rPr>
              <a:t> </a:t>
            </a:r>
            <a:r>
              <a:rPr lang="ru-RU" sz="1800" dirty="0" smtClean="0">
                <a:solidFill>
                  <a:srgbClr val="000066"/>
                </a:solidFill>
              </a:rPr>
              <a:t>– возможности адаптации при изменении структуры, технологических схем или условий функционирования защищаемой автоматизируемой системы, а также способности к поэтапному внедрению;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v"/>
            </a:pPr>
            <a:endParaRPr lang="ru-RU" sz="1800" dirty="0" smtClean="0">
              <a:solidFill>
                <a:srgbClr val="000066"/>
              </a:solidFill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Char char="v"/>
            </a:pPr>
            <a:r>
              <a:rPr lang="ru-RU" sz="2600" b="1" dirty="0" smtClean="0">
                <a:solidFill>
                  <a:srgbClr val="000066"/>
                </a:solidFill>
              </a:rPr>
              <a:t>эргономические</a:t>
            </a:r>
            <a:r>
              <a:rPr lang="ru-RU" sz="2600" dirty="0" smtClean="0">
                <a:solidFill>
                  <a:srgbClr val="000066"/>
                </a:solidFill>
              </a:rPr>
              <a:t> </a:t>
            </a:r>
            <a:r>
              <a:rPr lang="ru-RU" sz="1800" dirty="0" smtClean="0">
                <a:solidFill>
                  <a:srgbClr val="000066"/>
                </a:solidFill>
              </a:rPr>
              <a:t>- простоты и удобства установки и конфигурирования, администрирования, эксплуатации, а также минимизации помех пользователям;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v"/>
            </a:pPr>
            <a:endParaRPr lang="ru-RU" sz="1800" dirty="0" smtClean="0">
              <a:solidFill>
                <a:srgbClr val="000066"/>
              </a:solidFill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Char char="v"/>
            </a:pPr>
            <a:r>
              <a:rPr lang="ru-RU" sz="2600" b="1" dirty="0" smtClean="0">
                <a:solidFill>
                  <a:srgbClr val="000066"/>
                </a:solidFill>
              </a:rPr>
              <a:t>экономические </a:t>
            </a:r>
            <a:r>
              <a:rPr lang="ru-RU" sz="1800" dirty="0" smtClean="0">
                <a:solidFill>
                  <a:srgbClr val="000066"/>
                </a:solidFill>
              </a:rPr>
              <a:t>- минимизации финансовых и ресурсных затрат;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v"/>
            </a:pPr>
            <a:endParaRPr lang="ru-RU" sz="1800" dirty="0" smtClean="0">
              <a:solidFill>
                <a:srgbClr val="000066"/>
              </a:solidFill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Char char="v"/>
            </a:pPr>
            <a:r>
              <a:rPr lang="ru-RU" sz="2600" b="1" dirty="0" smtClean="0">
                <a:solidFill>
                  <a:srgbClr val="000066"/>
                </a:solidFill>
              </a:rPr>
              <a:t>качества документации</a:t>
            </a:r>
            <a:r>
              <a:rPr lang="ru-RU" sz="2600" dirty="0" smtClean="0">
                <a:solidFill>
                  <a:srgbClr val="000066"/>
                </a:solidFill>
              </a:rPr>
              <a:t> </a:t>
            </a:r>
            <a:r>
              <a:rPr lang="ru-RU" sz="1800" dirty="0" smtClean="0">
                <a:solidFill>
                  <a:srgbClr val="000066"/>
                </a:solidFill>
              </a:rPr>
              <a:t>- наличия всех необходимых эксплуатационных документов, правильности оформления, а также полноты, корректности и непротиворечивости их содержания;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v"/>
            </a:pPr>
            <a:endParaRPr lang="ru-RU" sz="1800" dirty="0" smtClean="0">
              <a:solidFill>
                <a:srgbClr val="000066"/>
              </a:solidFill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Char char="v"/>
            </a:pPr>
            <a:r>
              <a:rPr lang="ru-RU" sz="2600" b="1" dirty="0" smtClean="0">
                <a:solidFill>
                  <a:srgbClr val="000066"/>
                </a:solidFill>
              </a:rPr>
              <a:t>формальные</a:t>
            </a:r>
            <a:r>
              <a:rPr lang="ru-RU" sz="2600" dirty="0" smtClean="0">
                <a:solidFill>
                  <a:srgbClr val="000066"/>
                </a:solidFill>
              </a:rPr>
              <a:t> </a:t>
            </a:r>
            <a:r>
              <a:rPr lang="ru-RU" sz="1800" dirty="0" smtClean="0">
                <a:solidFill>
                  <a:srgbClr val="000066"/>
                </a:solidFill>
              </a:rPr>
              <a:t>- наличия необходимых сертификатов, протоколов, актов, а также других документально оформленных подтверждений о присутствии заявленных возможностей.</a:t>
            </a:r>
          </a:p>
        </p:txBody>
      </p:sp>
      <p:sp>
        <p:nvSpPr>
          <p:cNvPr id="37892" name="Line 4"/>
          <p:cNvSpPr>
            <a:spLocks noChangeShapeType="1"/>
          </p:cNvSpPr>
          <p:nvPr/>
        </p:nvSpPr>
        <p:spPr bwMode="auto">
          <a:xfrm flipH="1">
            <a:off x="800100" y="620713"/>
            <a:ext cx="7543800" cy="0"/>
          </a:xfrm>
          <a:prstGeom prst="line">
            <a:avLst/>
          </a:prstGeom>
          <a:noFill/>
          <a:ln w="28575">
            <a:solidFill>
              <a:srgbClr val="0033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5" name="Скругленный прямоугольник 34"/>
          <p:cNvSpPr>
            <a:spLocks noChangeArrowheads="1"/>
          </p:cNvSpPr>
          <p:nvPr/>
        </p:nvSpPr>
        <p:spPr bwMode="auto">
          <a:xfrm>
            <a:off x="8575675" y="0"/>
            <a:ext cx="568325" cy="3492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ru-RU" sz="2000" b="1" dirty="0" smtClean="0">
                <a:solidFill>
                  <a:srgbClr val="FF0000"/>
                </a:solidFill>
                <a:latin typeface="Calibri" pitchFamily="34" charset="0"/>
              </a:rPr>
              <a:t>21</a:t>
            </a:r>
            <a:endParaRPr lang="ru-RU" sz="2000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44"/>
          <p:cNvSpPr>
            <a:spLocks noChangeArrowheads="1"/>
          </p:cNvSpPr>
          <p:nvPr/>
        </p:nvSpPr>
        <p:spPr bwMode="auto">
          <a:xfrm>
            <a:off x="0" y="0"/>
            <a:ext cx="9144000" cy="500063"/>
          </a:xfrm>
          <a:prstGeom prst="rect">
            <a:avLst/>
          </a:prstGeom>
          <a:solidFill>
            <a:srgbClr val="00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8" tIns="45699" rIns="91398" bIns="45699" anchor="ctr"/>
          <a:lstStyle/>
          <a:p>
            <a:pPr algn="ctr">
              <a:defRPr/>
            </a:pPr>
            <a:r>
              <a:rPr lang="ru-RU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Концепты и роли процессов информационного противоборства</a:t>
            </a:r>
          </a:p>
        </p:txBody>
      </p:sp>
      <p:sp>
        <p:nvSpPr>
          <p:cNvPr id="3075" name="Freeform 1043"/>
          <p:cNvSpPr>
            <a:spLocks noEditPoints="1"/>
          </p:cNvSpPr>
          <p:nvPr/>
        </p:nvSpPr>
        <p:spPr bwMode="auto">
          <a:xfrm>
            <a:off x="0" y="6237288"/>
            <a:ext cx="1282700" cy="581025"/>
          </a:xfrm>
          <a:custGeom>
            <a:avLst/>
            <a:gdLst>
              <a:gd name="T0" fmla="*/ 2147483647 w 179"/>
              <a:gd name="T1" fmla="*/ 2147483647 h 81"/>
              <a:gd name="T2" fmla="*/ 2147483647 w 179"/>
              <a:gd name="T3" fmla="*/ 2147483647 h 81"/>
              <a:gd name="T4" fmla="*/ 2147483647 w 179"/>
              <a:gd name="T5" fmla="*/ 2147483647 h 81"/>
              <a:gd name="T6" fmla="*/ 2147483647 w 179"/>
              <a:gd name="T7" fmla="*/ 2147483647 h 81"/>
              <a:gd name="T8" fmla="*/ 2147483647 w 179"/>
              <a:gd name="T9" fmla="*/ 2147483647 h 81"/>
              <a:gd name="T10" fmla="*/ 2147483647 w 179"/>
              <a:gd name="T11" fmla="*/ 2147483647 h 81"/>
              <a:gd name="T12" fmla="*/ 2147483647 w 179"/>
              <a:gd name="T13" fmla="*/ 2147483647 h 81"/>
              <a:gd name="T14" fmla="*/ 2147483647 w 179"/>
              <a:gd name="T15" fmla="*/ 2147483647 h 81"/>
              <a:gd name="T16" fmla="*/ 2147483647 w 179"/>
              <a:gd name="T17" fmla="*/ 2147483647 h 81"/>
              <a:gd name="T18" fmla="*/ 2147483647 w 179"/>
              <a:gd name="T19" fmla="*/ 2147483647 h 81"/>
              <a:gd name="T20" fmla="*/ 2147483647 w 179"/>
              <a:gd name="T21" fmla="*/ 2147483647 h 81"/>
              <a:gd name="T22" fmla="*/ 2147483647 w 179"/>
              <a:gd name="T23" fmla="*/ 2147483647 h 81"/>
              <a:gd name="T24" fmla="*/ 2147483647 w 179"/>
              <a:gd name="T25" fmla="*/ 2147483647 h 81"/>
              <a:gd name="T26" fmla="*/ 2147483647 w 179"/>
              <a:gd name="T27" fmla="*/ 2147483647 h 81"/>
              <a:gd name="T28" fmla="*/ 2147483647 w 179"/>
              <a:gd name="T29" fmla="*/ 2147483647 h 81"/>
              <a:gd name="T30" fmla="*/ 2147483647 w 179"/>
              <a:gd name="T31" fmla="*/ 2147483647 h 81"/>
              <a:gd name="T32" fmla="*/ 2147483647 w 179"/>
              <a:gd name="T33" fmla="*/ 2147483647 h 81"/>
              <a:gd name="T34" fmla="*/ 2147483647 w 179"/>
              <a:gd name="T35" fmla="*/ 2147483647 h 81"/>
              <a:gd name="T36" fmla="*/ 2147483647 w 179"/>
              <a:gd name="T37" fmla="*/ 2147483647 h 81"/>
              <a:gd name="T38" fmla="*/ 2147483647 w 179"/>
              <a:gd name="T39" fmla="*/ 2147483647 h 81"/>
              <a:gd name="T40" fmla="*/ 2147483647 w 179"/>
              <a:gd name="T41" fmla="*/ 2147483647 h 81"/>
              <a:gd name="T42" fmla="*/ 2147483647 w 179"/>
              <a:gd name="T43" fmla="*/ 2147483647 h 81"/>
              <a:gd name="T44" fmla="*/ 2147483647 w 179"/>
              <a:gd name="T45" fmla="*/ 2147483647 h 81"/>
              <a:gd name="T46" fmla="*/ 2147483647 w 179"/>
              <a:gd name="T47" fmla="*/ 2147483647 h 81"/>
              <a:gd name="T48" fmla="*/ 2147483647 w 179"/>
              <a:gd name="T49" fmla="*/ 2147483647 h 81"/>
              <a:gd name="T50" fmla="*/ 2147483647 w 179"/>
              <a:gd name="T51" fmla="*/ 2147483647 h 81"/>
              <a:gd name="T52" fmla="*/ 2147483647 w 179"/>
              <a:gd name="T53" fmla="*/ 2147483647 h 81"/>
              <a:gd name="T54" fmla="*/ 2147483647 w 179"/>
              <a:gd name="T55" fmla="*/ 2147483647 h 81"/>
              <a:gd name="T56" fmla="*/ 2147483647 w 179"/>
              <a:gd name="T57" fmla="*/ 2147483647 h 81"/>
              <a:gd name="T58" fmla="*/ 2147483647 w 179"/>
              <a:gd name="T59" fmla="*/ 2147483647 h 81"/>
              <a:gd name="T60" fmla="*/ 2147483647 w 179"/>
              <a:gd name="T61" fmla="*/ 2147483647 h 81"/>
              <a:gd name="T62" fmla="*/ 2147483647 w 179"/>
              <a:gd name="T63" fmla="*/ 2147483647 h 81"/>
              <a:gd name="T64" fmla="*/ 2147483647 w 179"/>
              <a:gd name="T65" fmla="*/ 2147483647 h 81"/>
              <a:gd name="T66" fmla="*/ 2147483647 w 179"/>
              <a:gd name="T67" fmla="*/ 2147483647 h 81"/>
              <a:gd name="T68" fmla="*/ 2147483647 w 179"/>
              <a:gd name="T69" fmla="*/ 2147483647 h 81"/>
              <a:gd name="T70" fmla="*/ 2147483647 w 179"/>
              <a:gd name="T71" fmla="*/ 2147483647 h 81"/>
              <a:gd name="T72" fmla="*/ 2147483647 w 179"/>
              <a:gd name="T73" fmla="*/ 2147483647 h 81"/>
              <a:gd name="T74" fmla="*/ 2147483647 w 179"/>
              <a:gd name="T75" fmla="*/ 2147483647 h 81"/>
              <a:gd name="T76" fmla="*/ 2147483647 w 179"/>
              <a:gd name="T77" fmla="*/ 2147483647 h 81"/>
              <a:gd name="T78" fmla="*/ 2147483647 w 179"/>
              <a:gd name="T79" fmla="*/ 2147483647 h 81"/>
              <a:gd name="T80" fmla="*/ 2147483647 w 179"/>
              <a:gd name="T81" fmla="*/ 2147483647 h 81"/>
              <a:gd name="T82" fmla="*/ 2147483647 w 179"/>
              <a:gd name="T83" fmla="*/ 2147483647 h 81"/>
              <a:gd name="T84" fmla="*/ 2147483647 w 179"/>
              <a:gd name="T85" fmla="*/ 2147483647 h 81"/>
              <a:gd name="T86" fmla="*/ 2147483647 w 179"/>
              <a:gd name="T87" fmla="*/ 2147483647 h 81"/>
              <a:gd name="T88" fmla="*/ 2147483647 w 179"/>
              <a:gd name="T89" fmla="*/ 2147483647 h 81"/>
              <a:gd name="T90" fmla="*/ 2147483647 w 179"/>
              <a:gd name="T91" fmla="*/ 2147483647 h 81"/>
              <a:gd name="T92" fmla="*/ 2147483647 w 179"/>
              <a:gd name="T93" fmla="*/ 0 h 8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9"/>
              <a:gd name="T142" fmla="*/ 0 h 81"/>
              <a:gd name="T143" fmla="*/ 179 w 179"/>
              <a:gd name="T144" fmla="*/ 81 h 8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9" h="81">
                <a:moveTo>
                  <a:pt x="0" y="81"/>
                </a:moveTo>
                <a:lnTo>
                  <a:pt x="0" y="67"/>
                </a:lnTo>
                <a:cubicBezTo>
                  <a:pt x="1" y="67"/>
                  <a:pt x="4" y="68"/>
                  <a:pt x="5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8"/>
                  <a:pt x="8" y="68"/>
                  <a:pt x="8" y="66"/>
                </a:cubicBezTo>
                <a:cubicBezTo>
                  <a:pt x="10" y="67"/>
                  <a:pt x="10" y="67"/>
                  <a:pt x="13" y="67"/>
                </a:cubicBezTo>
                <a:cubicBezTo>
                  <a:pt x="14" y="68"/>
                  <a:pt x="14" y="69"/>
                  <a:pt x="14" y="69"/>
                </a:cubicBezTo>
                <a:cubicBezTo>
                  <a:pt x="15" y="69"/>
                  <a:pt x="16" y="69"/>
                  <a:pt x="17" y="69"/>
                </a:cubicBezTo>
                <a:cubicBezTo>
                  <a:pt x="17" y="67"/>
                  <a:pt x="17" y="66"/>
                  <a:pt x="20" y="67"/>
                </a:cubicBezTo>
                <a:cubicBezTo>
                  <a:pt x="20" y="68"/>
                  <a:pt x="20" y="68"/>
                  <a:pt x="20" y="69"/>
                </a:cubicBezTo>
                <a:cubicBezTo>
                  <a:pt x="20" y="69"/>
                  <a:pt x="21" y="69"/>
                  <a:pt x="22" y="69"/>
                </a:cubicBezTo>
                <a:cubicBezTo>
                  <a:pt x="22" y="68"/>
                  <a:pt x="21" y="67"/>
                  <a:pt x="21" y="66"/>
                </a:cubicBezTo>
                <a:cubicBezTo>
                  <a:pt x="22" y="66"/>
                  <a:pt x="22" y="66"/>
                  <a:pt x="22" y="66"/>
                </a:cubicBezTo>
                <a:cubicBezTo>
                  <a:pt x="22" y="65"/>
                  <a:pt x="22" y="65"/>
                  <a:pt x="23" y="65"/>
                </a:cubicBezTo>
                <a:cubicBezTo>
                  <a:pt x="23" y="65"/>
                  <a:pt x="23" y="66"/>
                  <a:pt x="23" y="66"/>
                </a:cubicBezTo>
                <a:cubicBezTo>
                  <a:pt x="25" y="67"/>
                  <a:pt x="27" y="67"/>
                  <a:pt x="29" y="67"/>
                </a:cubicBezTo>
                <a:cubicBezTo>
                  <a:pt x="29" y="67"/>
                  <a:pt x="29" y="66"/>
                  <a:pt x="29" y="66"/>
                </a:cubicBezTo>
                <a:cubicBezTo>
                  <a:pt x="34" y="66"/>
                  <a:pt x="35" y="69"/>
                  <a:pt x="36" y="64"/>
                </a:cubicBezTo>
                <a:cubicBezTo>
                  <a:pt x="39" y="62"/>
                  <a:pt x="38" y="55"/>
                  <a:pt x="38" y="55"/>
                </a:cubicBezTo>
                <a:cubicBezTo>
                  <a:pt x="38" y="55"/>
                  <a:pt x="39" y="55"/>
                  <a:pt x="39" y="55"/>
                </a:cubicBezTo>
                <a:cubicBezTo>
                  <a:pt x="39" y="53"/>
                  <a:pt x="39" y="51"/>
                  <a:pt x="38" y="48"/>
                </a:cubicBezTo>
                <a:lnTo>
                  <a:pt x="40" y="48"/>
                </a:lnTo>
                <a:cubicBezTo>
                  <a:pt x="40" y="48"/>
                  <a:pt x="40" y="45"/>
                  <a:pt x="41" y="43"/>
                </a:cubicBezTo>
                <a:lnTo>
                  <a:pt x="41" y="36"/>
                </a:lnTo>
                <a:lnTo>
                  <a:pt x="40" y="36"/>
                </a:lnTo>
                <a:lnTo>
                  <a:pt x="43" y="35"/>
                </a:lnTo>
                <a:lnTo>
                  <a:pt x="44" y="4"/>
                </a:lnTo>
                <a:lnTo>
                  <a:pt x="46" y="35"/>
                </a:lnTo>
                <a:lnTo>
                  <a:pt x="48" y="36"/>
                </a:lnTo>
                <a:lnTo>
                  <a:pt x="47" y="36"/>
                </a:lnTo>
                <a:lnTo>
                  <a:pt x="47" y="43"/>
                </a:lnTo>
                <a:cubicBezTo>
                  <a:pt x="48" y="45"/>
                  <a:pt x="49" y="46"/>
                  <a:pt x="49" y="48"/>
                </a:cubicBezTo>
                <a:lnTo>
                  <a:pt x="50" y="48"/>
                </a:lnTo>
                <a:cubicBezTo>
                  <a:pt x="49" y="51"/>
                  <a:pt x="49" y="52"/>
                  <a:pt x="50" y="55"/>
                </a:cubicBezTo>
                <a:cubicBezTo>
                  <a:pt x="50" y="55"/>
                  <a:pt x="51" y="55"/>
                  <a:pt x="51" y="55"/>
                </a:cubicBezTo>
                <a:cubicBezTo>
                  <a:pt x="50" y="59"/>
                  <a:pt x="51" y="61"/>
                  <a:pt x="52" y="64"/>
                </a:cubicBezTo>
                <a:cubicBezTo>
                  <a:pt x="53" y="64"/>
                  <a:pt x="54" y="65"/>
                  <a:pt x="54" y="65"/>
                </a:cubicBezTo>
                <a:cubicBezTo>
                  <a:pt x="55" y="62"/>
                  <a:pt x="57" y="64"/>
                  <a:pt x="58" y="63"/>
                </a:cubicBezTo>
                <a:cubicBezTo>
                  <a:pt x="59" y="59"/>
                  <a:pt x="59" y="57"/>
                  <a:pt x="61" y="55"/>
                </a:cubicBezTo>
                <a:cubicBezTo>
                  <a:pt x="61" y="53"/>
                  <a:pt x="61" y="52"/>
                  <a:pt x="62" y="50"/>
                </a:cubicBezTo>
                <a:cubicBezTo>
                  <a:pt x="64" y="52"/>
                  <a:pt x="62" y="56"/>
                  <a:pt x="66" y="57"/>
                </a:cubicBezTo>
                <a:cubicBezTo>
                  <a:pt x="66" y="57"/>
                  <a:pt x="66" y="57"/>
                  <a:pt x="66" y="58"/>
                </a:cubicBezTo>
                <a:cubicBezTo>
                  <a:pt x="67" y="56"/>
                  <a:pt x="67" y="54"/>
                  <a:pt x="68" y="53"/>
                </a:cubicBezTo>
                <a:cubicBezTo>
                  <a:pt x="69" y="54"/>
                  <a:pt x="68" y="56"/>
                  <a:pt x="70" y="58"/>
                </a:cubicBezTo>
                <a:cubicBezTo>
                  <a:pt x="70" y="60"/>
                  <a:pt x="70" y="60"/>
                  <a:pt x="70" y="61"/>
                </a:cubicBezTo>
                <a:cubicBezTo>
                  <a:pt x="70" y="61"/>
                  <a:pt x="71" y="61"/>
                  <a:pt x="71" y="61"/>
                </a:cubicBezTo>
                <a:cubicBezTo>
                  <a:pt x="71" y="62"/>
                  <a:pt x="71" y="62"/>
                  <a:pt x="72" y="63"/>
                </a:cubicBezTo>
                <a:cubicBezTo>
                  <a:pt x="73" y="63"/>
                  <a:pt x="74" y="63"/>
                  <a:pt x="76" y="64"/>
                </a:cubicBezTo>
                <a:cubicBezTo>
                  <a:pt x="76" y="64"/>
                  <a:pt x="76" y="64"/>
                  <a:pt x="76" y="64"/>
                </a:cubicBezTo>
                <a:cubicBezTo>
                  <a:pt x="77" y="65"/>
                  <a:pt x="78" y="65"/>
                  <a:pt x="79" y="65"/>
                </a:cubicBezTo>
                <a:cubicBezTo>
                  <a:pt x="78" y="64"/>
                  <a:pt x="78" y="63"/>
                  <a:pt x="78" y="62"/>
                </a:cubicBezTo>
                <a:cubicBezTo>
                  <a:pt x="79" y="62"/>
                  <a:pt x="79" y="61"/>
                  <a:pt x="79" y="61"/>
                </a:cubicBezTo>
                <a:cubicBezTo>
                  <a:pt x="79" y="63"/>
                  <a:pt x="80" y="64"/>
                  <a:pt x="80" y="65"/>
                </a:cubicBezTo>
                <a:cubicBezTo>
                  <a:pt x="80" y="65"/>
                  <a:pt x="81" y="66"/>
                  <a:pt x="82" y="66"/>
                </a:cubicBezTo>
                <a:cubicBezTo>
                  <a:pt x="82" y="66"/>
                  <a:pt x="82" y="65"/>
                  <a:pt x="82" y="65"/>
                </a:cubicBezTo>
                <a:cubicBezTo>
                  <a:pt x="85" y="66"/>
                  <a:pt x="92" y="65"/>
                  <a:pt x="94" y="67"/>
                </a:cubicBezTo>
                <a:cubicBezTo>
                  <a:pt x="96" y="64"/>
                  <a:pt x="95" y="60"/>
                  <a:pt x="95" y="56"/>
                </a:cubicBezTo>
                <a:cubicBezTo>
                  <a:pt x="96" y="56"/>
                  <a:pt x="96" y="56"/>
                  <a:pt x="96" y="56"/>
                </a:cubicBezTo>
                <a:cubicBezTo>
                  <a:pt x="96" y="57"/>
                  <a:pt x="96" y="58"/>
                  <a:pt x="96" y="59"/>
                </a:cubicBezTo>
                <a:cubicBezTo>
                  <a:pt x="97" y="59"/>
                  <a:pt x="97" y="59"/>
                  <a:pt x="97" y="58"/>
                </a:cubicBezTo>
                <a:cubicBezTo>
                  <a:pt x="97" y="59"/>
                  <a:pt x="98" y="60"/>
                  <a:pt x="98" y="61"/>
                </a:cubicBezTo>
                <a:cubicBezTo>
                  <a:pt x="99" y="62"/>
                  <a:pt x="99" y="62"/>
                  <a:pt x="100" y="61"/>
                </a:cubicBezTo>
                <a:cubicBezTo>
                  <a:pt x="100" y="62"/>
                  <a:pt x="100" y="63"/>
                  <a:pt x="100" y="63"/>
                </a:cubicBezTo>
                <a:cubicBezTo>
                  <a:pt x="101" y="63"/>
                  <a:pt x="102" y="64"/>
                  <a:pt x="103" y="64"/>
                </a:cubicBezTo>
                <a:cubicBezTo>
                  <a:pt x="103" y="62"/>
                  <a:pt x="103" y="60"/>
                  <a:pt x="103" y="59"/>
                </a:cubicBezTo>
                <a:cubicBezTo>
                  <a:pt x="103" y="59"/>
                  <a:pt x="104" y="59"/>
                  <a:pt x="104" y="59"/>
                </a:cubicBezTo>
                <a:cubicBezTo>
                  <a:pt x="104" y="58"/>
                  <a:pt x="104" y="57"/>
                  <a:pt x="104" y="56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05" y="57"/>
                  <a:pt x="106" y="58"/>
                  <a:pt x="106" y="59"/>
                </a:cubicBezTo>
                <a:cubicBezTo>
                  <a:pt x="106" y="59"/>
                  <a:pt x="106" y="59"/>
                  <a:pt x="107" y="59"/>
                </a:cubicBezTo>
                <a:cubicBezTo>
                  <a:pt x="107" y="60"/>
                  <a:pt x="107" y="60"/>
                  <a:pt x="107" y="61"/>
                </a:cubicBezTo>
                <a:cubicBezTo>
                  <a:pt x="108" y="60"/>
                  <a:pt x="109" y="60"/>
                  <a:pt x="110" y="60"/>
                </a:cubicBezTo>
                <a:cubicBezTo>
                  <a:pt x="110" y="60"/>
                  <a:pt x="111" y="60"/>
                  <a:pt x="111" y="60"/>
                </a:cubicBezTo>
                <a:cubicBezTo>
                  <a:pt x="111" y="60"/>
                  <a:pt x="111" y="60"/>
                  <a:pt x="112" y="60"/>
                </a:cubicBezTo>
                <a:cubicBezTo>
                  <a:pt x="112" y="59"/>
                  <a:pt x="112" y="59"/>
                  <a:pt x="112" y="58"/>
                </a:cubicBezTo>
                <a:cubicBezTo>
                  <a:pt x="114" y="58"/>
                  <a:pt x="114" y="58"/>
                  <a:pt x="115" y="59"/>
                </a:cubicBezTo>
                <a:cubicBezTo>
                  <a:pt x="121" y="48"/>
                  <a:pt x="126" y="37"/>
                  <a:pt x="132" y="26"/>
                </a:cubicBezTo>
                <a:cubicBezTo>
                  <a:pt x="131" y="26"/>
                  <a:pt x="130" y="25"/>
                  <a:pt x="129" y="24"/>
                </a:cubicBezTo>
                <a:cubicBezTo>
                  <a:pt x="132" y="25"/>
                  <a:pt x="132" y="25"/>
                  <a:pt x="134" y="27"/>
                </a:cubicBezTo>
                <a:cubicBezTo>
                  <a:pt x="139" y="27"/>
                  <a:pt x="144" y="28"/>
                  <a:pt x="148" y="28"/>
                </a:cubicBezTo>
                <a:cubicBezTo>
                  <a:pt x="146" y="26"/>
                  <a:pt x="143" y="25"/>
                  <a:pt x="140" y="23"/>
                </a:cubicBezTo>
                <a:cubicBezTo>
                  <a:pt x="140" y="23"/>
                  <a:pt x="140" y="23"/>
                  <a:pt x="140" y="23"/>
                </a:cubicBezTo>
                <a:cubicBezTo>
                  <a:pt x="140" y="23"/>
                  <a:pt x="139" y="23"/>
                  <a:pt x="138" y="23"/>
                </a:cubicBezTo>
                <a:cubicBezTo>
                  <a:pt x="138" y="22"/>
                  <a:pt x="138" y="22"/>
                  <a:pt x="139" y="22"/>
                </a:cubicBezTo>
                <a:cubicBezTo>
                  <a:pt x="138" y="22"/>
                  <a:pt x="138" y="22"/>
                  <a:pt x="138" y="21"/>
                </a:cubicBezTo>
                <a:cubicBezTo>
                  <a:pt x="138" y="21"/>
                  <a:pt x="138" y="21"/>
                  <a:pt x="138" y="21"/>
                </a:cubicBezTo>
                <a:cubicBezTo>
                  <a:pt x="142" y="23"/>
                  <a:pt x="145" y="25"/>
                  <a:pt x="149" y="27"/>
                </a:cubicBezTo>
                <a:cubicBezTo>
                  <a:pt x="151" y="27"/>
                  <a:pt x="151" y="28"/>
                  <a:pt x="153" y="28"/>
                </a:cubicBezTo>
                <a:cubicBezTo>
                  <a:pt x="153" y="28"/>
                  <a:pt x="153" y="29"/>
                  <a:pt x="153" y="29"/>
                </a:cubicBezTo>
                <a:cubicBezTo>
                  <a:pt x="153" y="29"/>
                  <a:pt x="153" y="29"/>
                  <a:pt x="154" y="29"/>
                </a:cubicBezTo>
                <a:cubicBezTo>
                  <a:pt x="148" y="40"/>
                  <a:pt x="143" y="51"/>
                  <a:pt x="140" y="62"/>
                </a:cubicBezTo>
                <a:cubicBezTo>
                  <a:pt x="147" y="61"/>
                  <a:pt x="154" y="62"/>
                  <a:pt x="161" y="63"/>
                </a:cubicBezTo>
                <a:cubicBezTo>
                  <a:pt x="161" y="63"/>
                  <a:pt x="162" y="63"/>
                  <a:pt x="162" y="64"/>
                </a:cubicBezTo>
                <a:cubicBezTo>
                  <a:pt x="164" y="64"/>
                  <a:pt x="165" y="63"/>
                  <a:pt x="169" y="64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73" y="65"/>
                  <a:pt x="175" y="66"/>
                  <a:pt x="179" y="67"/>
                </a:cubicBezTo>
                <a:lnTo>
                  <a:pt x="179" y="81"/>
                </a:lnTo>
                <a:lnTo>
                  <a:pt x="0" y="81"/>
                </a:lnTo>
                <a:close/>
                <a:moveTo>
                  <a:pt x="161" y="58"/>
                </a:moveTo>
                <a:cubicBezTo>
                  <a:pt x="160" y="54"/>
                  <a:pt x="160" y="54"/>
                  <a:pt x="160" y="45"/>
                </a:cubicBezTo>
                <a:cubicBezTo>
                  <a:pt x="159" y="45"/>
                  <a:pt x="159" y="45"/>
                  <a:pt x="158" y="45"/>
                </a:cubicBezTo>
                <a:cubicBezTo>
                  <a:pt x="158" y="44"/>
                  <a:pt x="158" y="44"/>
                  <a:pt x="158" y="43"/>
                </a:cubicBezTo>
                <a:cubicBezTo>
                  <a:pt x="157" y="43"/>
                  <a:pt x="157" y="43"/>
                  <a:pt x="157" y="43"/>
                </a:cubicBezTo>
                <a:cubicBezTo>
                  <a:pt x="157" y="44"/>
                  <a:pt x="157" y="44"/>
                  <a:pt x="157" y="45"/>
                </a:cubicBezTo>
                <a:cubicBezTo>
                  <a:pt x="158" y="46"/>
                  <a:pt x="159" y="46"/>
                  <a:pt x="158" y="48"/>
                </a:cubicBezTo>
                <a:cubicBezTo>
                  <a:pt x="157" y="48"/>
                  <a:pt x="156" y="48"/>
                  <a:pt x="155" y="48"/>
                </a:cubicBezTo>
                <a:cubicBezTo>
                  <a:pt x="155" y="46"/>
                  <a:pt x="156" y="45"/>
                  <a:pt x="156" y="42"/>
                </a:cubicBezTo>
                <a:cubicBezTo>
                  <a:pt x="158" y="43"/>
                  <a:pt x="158" y="44"/>
                  <a:pt x="160" y="45"/>
                </a:cubicBezTo>
                <a:cubicBezTo>
                  <a:pt x="160" y="42"/>
                  <a:pt x="157" y="38"/>
                  <a:pt x="161" y="38"/>
                </a:cubicBezTo>
                <a:cubicBezTo>
                  <a:pt x="162" y="38"/>
                  <a:pt x="162" y="39"/>
                  <a:pt x="162" y="39"/>
                </a:cubicBezTo>
                <a:cubicBezTo>
                  <a:pt x="161" y="42"/>
                  <a:pt x="161" y="42"/>
                  <a:pt x="161" y="44"/>
                </a:cubicBezTo>
                <a:cubicBezTo>
                  <a:pt x="163" y="44"/>
                  <a:pt x="163" y="43"/>
                  <a:pt x="165" y="42"/>
                </a:cubicBezTo>
                <a:cubicBezTo>
                  <a:pt x="165" y="44"/>
                  <a:pt x="167" y="46"/>
                  <a:pt x="167" y="48"/>
                </a:cubicBezTo>
                <a:cubicBezTo>
                  <a:pt x="165" y="48"/>
                  <a:pt x="164" y="48"/>
                  <a:pt x="163" y="48"/>
                </a:cubicBezTo>
                <a:cubicBezTo>
                  <a:pt x="163" y="47"/>
                  <a:pt x="163" y="46"/>
                  <a:pt x="164" y="45"/>
                </a:cubicBezTo>
                <a:cubicBezTo>
                  <a:pt x="164" y="45"/>
                  <a:pt x="164" y="45"/>
                  <a:pt x="164" y="45"/>
                </a:cubicBezTo>
                <a:cubicBezTo>
                  <a:pt x="164" y="44"/>
                  <a:pt x="164" y="43"/>
                  <a:pt x="164" y="43"/>
                </a:cubicBezTo>
                <a:cubicBezTo>
                  <a:pt x="163" y="44"/>
                  <a:pt x="163" y="45"/>
                  <a:pt x="161" y="46"/>
                </a:cubicBezTo>
                <a:cubicBezTo>
                  <a:pt x="161" y="50"/>
                  <a:pt x="161" y="54"/>
                  <a:pt x="161" y="58"/>
                </a:cubicBezTo>
                <a:close/>
                <a:moveTo>
                  <a:pt x="68" y="52"/>
                </a:moveTo>
                <a:cubicBezTo>
                  <a:pt x="68" y="52"/>
                  <a:pt x="68" y="52"/>
                  <a:pt x="68" y="51"/>
                </a:cubicBezTo>
                <a:cubicBezTo>
                  <a:pt x="68" y="51"/>
                  <a:pt x="68" y="51"/>
                  <a:pt x="68" y="51"/>
                </a:cubicBezTo>
                <a:cubicBezTo>
                  <a:pt x="68" y="52"/>
                  <a:pt x="68" y="52"/>
                  <a:pt x="68" y="52"/>
                </a:cubicBezTo>
                <a:cubicBezTo>
                  <a:pt x="68" y="52"/>
                  <a:pt x="68" y="52"/>
                  <a:pt x="68" y="52"/>
                </a:cubicBezTo>
                <a:close/>
                <a:moveTo>
                  <a:pt x="128" y="24"/>
                </a:moveTo>
                <a:cubicBezTo>
                  <a:pt x="127" y="23"/>
                  <a:pt x="125" y="22"/>
                  <a:pt x="123" y="22"/>
                </a:cubicBezTo>
                <a:cubicBezTo>
                  <a:pt x="123" y="22"/>
                  <a:pt x="123" y="21"/>
                  <a:pt x="123" y="21"/>
                </a:cubicBezTo>
                <a:cubicBezTo>
                  <a:pt x="123" y="20"/>
                  <a:pt x="122" y="20"/>
                  <a:pt x="122" y="20"/>
                </a:cubicBezTo>
                <a:cubicBezTo>
                  <a:pt x="122" y="20"/>
                  <a:pt x="122" y="20"/>
                  <a:pt x="122" y="19"/>
                </a:cubicBezTo>
                <a:cubicBezTo>
                  <a:pt x="125" y="21"/>
                  <a:pt x="126" y="22"/>
                  <a:pt x="130" y="22"/>
                </a:cubicBezTo>
                <a:cubicBezTo>
                  <a:pt x="130" y="22"/>
                  <a:pt x="130" y="23"/>
                  <a:pt x="130" y="23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9" y="23"/>
                  <a:pt x="129" y="24"/>
                  <a:pt x="129" y="24"/>
                </a:cubicBezTo>
                <a:cubicBezTo>
                  <a:pt x="129" y="24"/>
                  <a:pt x="128" y="24"/>
                  <a:pt x="128" y="24"/>
                </a:cubicBezTo>
                <a:close/>
                <a:moveTo>
                  <a:pt x="44" y="4"/>
                </a:moveTo>
                <a:cubicBezTo>
                  <a:pt x="44" y="3"/>
                  <a:pt x="44" y="3"/>
                  <a:pt x="44" y="3"/>
                </a:cubicBezTo>
                <a:cubicBezTo>
                  <a:pt x="44" y="3"/>
                  <a:pt x="44" y="2"/>
                  <a:pt x="44" y="2"/>
                </a:cubicBezTo>
                <a:cubicBezTo>
                  <a:pt x="44" y="3"/>
                  <a:pt x="44" y="3"/>
                  <a:pt x="44" y="4"/>
                </a:cubicBezTo>
                <a:cubicBezTo>
                  <a:pt x="44" y="4"/>
                  <a:pt x="44" y="4"/>
                  <a:pt x="44" y="4"/>
                </a:cubicBezTo>
                <a:close/>
                <a:moveTo>
                  <a:pt x="44" y="2"/>
                </a:moveTo>
                <a:cubicBezTo>
                  <a:pt x="44" y="1"/>
                  <a:pt x="44" y="0"/>
                  <a:pt x="44" y="0"/>
                </a:cubicBezTo>
                <a:cubicBezTo>
                  <a:pt x="44" y="0"/>
                  <a:pt x="44" y="0"/>
                  <a:pt x="45" y="0"/>
                </a:cubicBezTo>
                <a:cubicBezTo>
                  <a:pt x="44" y="1"/>
                  <a:pt x="44" y="1"/>
                  <a:pt x="44" y="2"/>
                </a:cubicBezTo>
                <a:close/>
              </a:path>
            </a:pathLst>
          </a:custGeom>
          <a:solidFill>
            <a:srgbClr val="00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8" tIns="45699" rIns="91398" bIns="45699"/>
          <a:lstStyle/>
          <a:p>
            <a:endParaRPr lang="ru-RU"/>
          </a:p>
        </p:txBody>
      </p:sp>
      <p:sp>
        <p:nvSpPr>
          <p:cNvPr id="3076" name="Rectangle 1048"/>
          <p:cNvSpPr>
            <a:spLocks noChangeArrowheads="1"/>
          </p:cNvSpPr>
          <p:nvPr/>
        </p:nvSpPr>
        <p:spPr bwMode="auto">
          <a:xfrm>
            <a:off x="-4763" y="6731000"/>
            <a:ext cx="9148763" cy="136525"/>
          </a:xfrm>
          <a:prstGeom prst="rect">
            <a:avLst/>
          </a:prstGeom>
          <a:solidFill>
            <a:srgbClr val="00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8" tIns="45699" rIns="91398" bIns="45699"/>
          <a:lstStyle/>
          <a:p>
            <a:endParaRPr lang="ru-RU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  <p:cxnSp>
        <p:nvCxnSpPr>
          <p:cNvPr id="3077" name="Прямая соединительная линия 2"/>
          <p:cNvCxnSpPr>
            <a:cxnSpLocks noChangeShapeType="1"/>
          </p:cNvCxnSpPr>
          <p:nvPr/>
        </p:nvCxnSpPr>
        <p:spPr bwMode="auto">
          <a:xfrm>
            <a:off x="1177925" y="6711950"/>
            <a:ext cx="7956550" cy="0"/>
          </a:xfrm>
          <a:prstGeom prst="lin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8" name="Скругленный прямоугольник 34"/>
          <p:cNvSpPr>
            <a:spLocks noChangeArrowheads="1"/>
          </p:cNvSpPr>
          <p:nvPr/>
        </p:nvSpPr>
        <p:spPr bwMode="auto">
          <a:xfrm>
            <a:off x="8532813" y="44450"/>
            <a:ext cx="568325" cy="3492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lIns="91398" tIns="45699" rIns="91398" bIns="45699" anchor="ctr"/>
          <a:lstStyle/>
          <a:p>
            <a:pPr algn="ctr" eaLnBrk="0" hangingPunct="0"/>
            <a:fld id="{5B53706E-FBA6-407D-B1FF-5D79F6521321}" type="slidenum">
              <a:rPr lang="ru-RU" sz="2000" b="1">
                <a:solidFill>
                  <a:srgbClr val="0066FF"/>
                </a:solidFill>
                <a:latin typeface="Calibri" pitchFamily="34" charset="0"/>
                <a:cs typeface="Arial" charset="0"/>
              </a:rPr>
              <a:pPr algn="ctr" eaLnBrk="0" hangingPunct="0"/>
              <a:t>22</a:t>
            </a:fld>
            <a:endParaRPr lang="ru-RU" sz="2000" b="1">
              <a:solidFill>
                <a:srgbClr val="0066FF"/>
              </a:solidFill>
              <a:latin typeface="Calibri" pitchFamily="34" charset="0"/>
              <a:cs typeface="Arial" charset="0"/>
            </a:endParaRPr>
          </a:p>
        </p:txBody>
      </p:sp>
      <p:grpSp>
        <p:nvGrpSpPr>
          <p:cNvPr id="3079" name="Группа 18"/>
          <p:cNvGrpSpPr>
            <a:grpSpLocks/>
          </p:cNvGrpSpPr>
          <p:nvPr/>
        </p:nvGrpSpPr>
        <p:grpSpPr bwMode="auto">
          <a:xfrm>
            <a:off x="17463" y="-79375"/>
            <a:ext cx="682625" cy="771525"/>
            <a:chOff x="16542" y="-6616"/>
            <a:chExt cx="683567" cy="772310"/>
          </a:xfrm>
        </p:grpSpPr>
        <p:sp>
          <p:nvSpPr>
            <p:cNvPr id="3081" name="Прямоугольник 19"/>
            <p:cNvSpPr>
              <a:spLocks noChangeArrowheads="1"/>
            </p:cNvSpPr>
            <p:nvPr/>
          </p:nvSpPr>
          <p:spPr bwMode="auto">
            <a:xfrm>
              <a:off x="178690" y="284193"/>
              <a:ext cx="359270" cy="270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398" tIns="45699" rIns="91398" bIns="45699" anchor="ctr"/>
            <a:lstStyle/>
            <a:p>
              <a:pPr algn="ctr"/>
              <a:endParaRPr lang="ru-RU" sz="2400">
                <a:solidFill>
                  <a:srgbClr val="FFFFFF"/>
                </a:solidFill>
              </a:endParaRPr>
            </a:p>
          </p:txBody>
        </p:sp>
        <p:pic>
          <p:nvPicPr>
            <p:cNvPr id="3082" name="Picture 6" descr="Эмблема большая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42" y="-6616"/>
              <a:ext cx="683567" cy="772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80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692150"/>
            <a:ext cx="8458200" cy="579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3188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1044"/>
          <p:cNvSpPr>
            <a:spLocks noChangeArrowheads="1"/>
          </p:cNvSpPr>
          <p:nvPr/>
        </p:nvSpPr>
        <p:spPr bwMode="auto">
          <a:xfrm>
            <a:off x="62939" y="-79424"/>
            <a:ext cx="9144000" cy="500063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Impact" pitchFamily="34" charset="0"/>
              </a:rPr>
              <a:t>Структура и содержание Темы </a:t>
            </a:r>
            <a:endParaRPr lang="ru-RU" sz="28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Impact" pitchFamily="34" charset="0"/>
            </a:endParaRPr>
          </a:p>
        </p:txBody>
      </p:sp>
      <p:sp>
        <p:nvSpPr>
          <p:cNvPr id="480259" name="Freeform 1043"/>
          <p:cNvSpPr>
            <a:spLocks noEditPoints="1"/>
          </p:cNvSpPr>
          <p:nvPr/>
        </p:nvSpPr>
        <p:spPr bwMode="auto">
          <a:xfrm>
            <a:off x="0" y="6237288"/>
            <a:ext cx="1282700" cy="581025"/>
          </a:xfrm>
          <a:custGeom>
            <a:avLst/>
            <a:gdLst>
              <a:gd name="T0" fmla="*/ 2147483647 w 179"/>
              <a:gd name="T1" fmla="*/ 2147483647 h 81"/>
              <a:gd name="T2" fmla="*/ 2147483647 w 179"/>
              <a:gd name="T3" fmla="*/ 2147483647 h 81"/>
              <a:gd name="T4" fmla="*/ 2147483647 w 179"/>
              <a:gd name="T5" fmla="*/ 2147483647 h 81"/>
              <a:gd name="T6" fmla="*/ 2147483647 w 179"/>
              <a:gd name="T7" fmla="*/ 2147483647 h 81"/>
              <a:gd name="T8" fmla="*/ 2147483647 w 179"/>
              <a:gd name="T9" fmla="*/ 2147483647 h 81"/>
              <a:gd name="T10" fmla="*/ 2147483647 w 179"/>
              <a:gd name="T11" fmla="*/ 2147483647 h 81"/>
              <a:gd name="T12" fmla="*/ 2147483647 w 179"/>
              <a:gd name="T13" fmla="*/ 2147483647 h 81"/>
              <a:gd name="T14" fmla="*/ 2147483647 w 179"/>
              <a:gd name="T15" fmla="*/ 2147483647 h 81"/>
              <a:gd name="T16" fmla="*/ 2147483647 w 179"/>
              <a:gd name="T17" fmla="*/ 2147483647 h 81"/>
              <a:gd name="T18" fmla="*/ 2147483647 w 179"/>
              <a:gd name="T19" fmla="*/ 2147483647 h 81"/>
              <a:gd name="T20" fmla="*/ 2147483647 w 179"/>
              <a:gd name="T21" fmla="*/ 2147483647 h 81"/>
              <a:gd name="T22" fmla="*/ 2147483647 w 179"/>
              <a:gd name="T23" fmla="*/ 2147483647 h 81"/>
              <a:gd name="T24" fmla="*/ 2147483647 w 179"/>
              <a:gd name="T25" fmla="*/ 2147483647 h 81"/>
              <a:gd name="T26" fmla="*/ 2147483647 w 179"/>
              <a:gd name="T27" fmla="*/ 2147483647 h 81"/>
              <a:gd name="T28" fmla="*/ 2147483647 w 179"/>
              <a:gd name="T29" fmla="*/ 2147483647 h 81"/>
              <a:gd name="T30" fmla="*/ 2147483647 w 179"/>
              <a:gd name="T31" fmla="*/ 2147483647 h 81"/>
              <a:gd name="T32" fmla="*/ 2147483647 w 179"/>
              <a:gd name="T33" fmla="*/ 2147483647 h 81"/>
              <a:gd name="T34" fmla="*/ 2147483647 w 179"/>
              <a:gd name="T35" fmla="*/ 2147483647 h 81"/>
              <a:gd name="T36" fmla="*/ 2147483647 w 179"/>
              <a:gd name="T37" fmla="*/ 2147483647 h 81"/>
              <a:gd name="T38" fmla="*/ 2147483647 w 179"/>
              <a:gd name="T39" fmla="*/ 2147483647 h 81"/>
              <a:gd name="T40" fmla="*/ 2147483647 w 179"/>
              <a:gd name="T41" fmla="*/ 2147483647 h 81"/>
              <a:gd name="T42" fmla="*/ 2147483647 w 179"/>
              <a:gd name="T43" fmla="*/ 2147483647 h 81"/>
              <a:gd name="T44" fmla="*/ 2147483647 w 179"/>
              <a:gd name="T45" fmla="*/ 2147483647 h 81"/>
              <a:gd name="T46" fmla="*/ 2147483647 w 179"/>
              <a:gd name="T47" fmla="*/ 2147483647 h 81"/>
              <a:gd name="T48" fmla="*/ 2147483647 w 179"/>
              <a:gd name="T49" fmla="*/ 2147483647 h 81"/>
              <a:gd name="T50" fmla="*/ 2147483647 w 179"/>
              <a:gd name="T51" fmla="*/ 2147483647 h 81"/>
              <a:gd name="T52" fmla="*/ 2147483647 w 179"/>
              <a:gd name="T53" fmla="*/ 2147483647 h 81"/>
              <a:gd name="T54" fmla="*/ 2147483647 w 179"/>
              <a:gd name="T55" fmla="*/ 2147483647 h 81"/>
              <a:gd name="T56" fmla="*/ 2147483647 w 179"/>
              <a:gd name="T57" fmla="*/ 2147483647 h 81"/>
              <a:gd name="T58" fmla="*/ 2147483647 w 179"/>
              <a:gd name="T59" fmla="*/ 2147483647 h 81"/>
              <a:gd name="T60" fmla="*/ 2147483647 w 179"/>
              <a:gd name="T61" fmla="*/ 2147483647 h 81"/>
              <a:gd name="T62" fmla="*/ 2147483647 w 179"/>
              <a:gd name="T63" fmla="*/ 2147483647 h 81"/>
              <a:gd name="T64" fmla="*/ 2147483647 w 179"/>
              <a:gd name="T65" fmla="*/ 2147483647 h 81"/>
              <a:gd name="T66" fmla="*/ 2147483647 w 179"/>
              <a:gd name="T67" fmla="*/ 2147483647 h 81"/>
              <a:gd name="T68" fmla="*/ 2147483647 w 179"/>
              <a:gd name="T69" fmla="*/ 2147483647 h 81"/>
              <a:gd name="T70" fmla="*/ 2147483647 w 179"/>
              <a:gd name="T71" fmla="*/ 2147483647 h 81"/>
              <a:gd name="T72" fmla="*/ 2147483647 w 179"/>
              <a:gd name="T73" fmla="*/ 2147483647 h 81"/>
              <a:gd name="T74" fmla="*/ 2147483647 w 179"/>
              <a:gd name="T75" fmla="*/ 2147483647 h 81"/>
              <a:gd name="T76" fmla="*/ 2147483647 w 179"/>
              <a:gd name="T77" fmla="*/ 2147483647 h 81"/>
              <a:gd name="T78" fmla="*/ 2147483647 w 179"/>
              <a:gd name="T79" fmla="*/ 2147483647 h 81"/>
              <a:gd name="T80" fmla="*/ 2147483647 w 179"/>
              <a:gd name="T81" fmla="*/ 2147483647 h 81"/>
              <a:gd name="T82" fmla="*/ 2147483647 w 179"/>
              <a:gd name="T83" fmla="*/ 2147483647 h 81"/>
              <a:gd name="T84" fmla="*/ 2147483647 w 179"/>
              <a:gd name="T85" fmla="*/ 2147483647 h 81"/>
              <a:gd name="T86" fmla="*/ 2147483647 w 179"/>
              <a:gd name="T87" fmla="*/ 2147483647 h 81"/>
              <a:gd name="T88" fmla="*/ 2147483647 w 179"/>
              <a:gd name="T89" fmla="*/ 2147483647 h 81"/>
              <a:gd name="T90" fmla="*/ 2147483647 w 179"/>
              <a:gd name="T91" fmla="*/ 2147483647 h 81"/>
              <a:gd name="T92" fmla="*/ 2147483647 w 179"/>
              <a:gd name="T93" fmla="*/ 0 h 8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9"/>
              <a:gd name="T142" fmla="*/ 0 h 81"/>
              <a:gd name="T143" fmla="*/ 179 w 179"/>
              <a:gd name="T144" fmla="*/ 81 h 8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9" h="81">
                <a:moveTo>
                  <a:pt x="0" y="81"/>
                </a:moveTo>
                <a:lnTo>
                  <a:pt x="0" y="67"/>
                </a:lnTo>
                <a:cubicBezTo>
                  <a:pt x="1" y="67"/>
                  <a:pt x="4" y="68"/>
                  <a:pt x="5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8"/>
                  <a:pt x="8" y="68"/>
                  <a:pt x="8" y="66"/>
                </a:cubicBezTo>
                <a:cubicBezTo>
                  <a:pt x="10" y="67"/>
                  <a:pt x="10" y="67"/>
                  <a:pt x="13" y="67"/>
                </a:cubicBezTo>
                <a:cubicBezTo>
                  <a:pt x="14" y="68"/>
                  <a:pt x="14" y="69"/>
                  <a:pt x="14" y="69"/>
                </a:cubicBezTo>
                <a:cubicBezTo>
                  <a:pt x="15" y="69"/>
                  <a:pt x="16" y="69"/>
                  <a:pt x="17" y="69"/>
                </a:cubicBezTo>
                <a:cubicBezTo>
                  <a:pt x="17" y="67"/>
                  <a:pt x="17" y="66"/>
                  <a:pt x="20" y="67"/>
                </a:cubicBezTo>
                <a:cubicBezTo>
                  <a:pt x="20" y="68"/>
                  <a:pt x="20" y="68"/>
                  <a:pt x="20" y="69"/>
                </a:cubicBezTo>
                <a:cubicBezTo>
                  <a:pt x="20" y="69"/>
                  <a:pt x="21" y="69"/>
                  <a:pt x="22" y="69"/>
                </a:cubicBezTo>
                <a:cubicBezTo>
                  <a:pt x="22" y="68"/>
                  <a:pt x="21" y="67"/>
                  <a:pt x="21" y="66"/>
                </a:cubicBezTo>
                <a:cubicBezTo>
                  <a:pt x="22" y="66"/>
                  <a:pt x="22" y="66"/>
                  <a:pt x="22" y="66"/>
                </a:cubicBezTo>
                <a:cubicBezTo>
                  <a:pt x="22" y="65"/>
                  <a:pt x="22" y="65"/>
                  <a:pt x="23" y="65"/>
                </a:cubicBezTo>
                <a:cubicBezTo>
                  <a:pt x="23" y="65"/>
                  <a:pt x="23" y="66"/>
                  <a:pt x="23" y="66"/>
                </a:cubicBezTo>
                <a:cubicBezTo>
                  <a:pt x="25" y="67"/>
                  <a:pt x="27" y="67"/>
                  <a:pt x="29" y="67"/>
                </a:cubicBezTo>
                <a:cubicBezTo>
                  <a:pt x="29" y="67"/>
                  <a:pt x="29" y="66"/>
                  <a:pt x="29" y="66"/>
                </a:cubicBezTo>
                <a:cubicBezTo>
                  <a:pt x="34" y="66"/>
                  <a:pt x="35" y="69"/>
                  <a:pt x="36" y="64"/>
                </a:cubicBezTo>
                <a:cubicBezTo>
                  <a:pt x="39" y="62"/>
                  <a:pt x="38" y="55"/>
                  <a:pt x="38" y="55"/>
                </a:cubicBezTo>
                <a:cubicBezTo>
                  <a:pt x="38" y="55"/>
                  <a:pt x="39" y="55"/>
                  <a:pt x="39" y="55"/>
                </a:cubicBezTo>
                <a:cubicBezTo>
                  <a:pt x="39" y="53"/>
                  <a:pt x="39" y="51"/>
                  <a:pt x="38" y="48"/>
                </a:cubicBezTo>
                <a:lnTo>
                  <a:pt x="40" y="48"/>
                </a:lnTo>
                <a:cubicBezTo>
                  <a:pt x="40" y="48"/>
                  <a:pt x="40" y="45"/>
                  <a:pt x="41" y="43"/>
                </a:cubicBezTo>
                <a:lnTo>
                  <a:pt x="41" y="36"/>
                </a:lnTo>
                <a:lnTo>
                  <a:pt x="40" y="36"/>
                </a:lnTo>
                <a:lnTo>
                  <a:pt x="43" y="35"/>
                </a:lnTo>
                <a:lnTo>
                  <a:pt x="44" y="4"/>
                </a:lnTo>
                <a:lnTo>
                  <a:pt x="46" y="35"/>
                </a:lnTo>
                <a:lnTo>
                  <a:pt x="48" y="36"/>
                </a:lnTo>
                <a:lnTo>
                  <a:pt x="47" y="36"/>
                </a:lnTo>
                <a:lnTo>
                  <a:pt x="47" y="43"/>
                </a:lnTo>
                <a:cubicBezTo>
                  <a:pt x="48" y="45"/>
                  <a:pt x="49" y="46"/>
                  <a:pt x="49" y="48"/>
                </a:cubicBezTo>
                <a:lnTo>
                  <a:pt x="50" y="48"/>
                </a:lnTo>
                <a:cubicBezTo>
                  <a:pt x="49" y="51"/>
                  <a:pt x="49" y="52"/>
                  <a:pt x="50" y="55"/>
                </a:cubicBezTo>
                <a:cubicBezTo>
                  <a:pt x="50" y="55"/>
                  <a:pt x="51" y="55"/>
                  <a:pt x="51" y="55"/>
                </a:cubicBezTo>
                <a:cubicBezTo>
                  <a:pt x="50" y="59"/>
                  <a:pt x="51" y="61"/>
                  <a:pt x="52" y="64"/>
                </a:cubicBezTo>
                <a:cubicBezTo>
                  <a:pt x="53" y="64"/>
                  <a:pt x="54" y="65"/>
                  <a:pt x="54" y="65"/>
                </a:cubicBezTo>
                <a:cubicBezTo>
                  <a:pt x="55" y="62"/>
                  <a:pt x="57" y="64"/>
                  <a:pt x="58" y="63"/>
                </a:cubicBezTo>
                <a:cubicBezTo>
                  <a:pt x="59" y="59"/>
                  <a:pt x="59" y="57"/>
                  <a:pt x="61" y="55"/>
                </a:cubicBezTo>
                <a:cubicBezTo>
                  <a:pt x="61" y="53"/>
                  <a:pt x="61" y="52"/>
                  <a:pt x="62" y="50"/>
                </a:cubicBezTo>
                <a:cubicBezTo>
                  <a:pt x="64" y="52"/>
                  <a:pt x="62" y="56"/>
                  <a:pt x="66" y="57"/>
                </a:cubicBezTo>
                <a:cubicBezTo>
                  <a:pt x="66" y="57"/>
                  <a:pt x="66" y="57"/>
                  <a:pt x="66" y="58"/>
                </a:cubicBezTo>
                <a:cubicBezTo>
                  <a:pt x="67" y="56"/>
                  <a:pt x="67" y="54"/>
                  <a:pt x="68" y="53"/>
                </a:cubicBezTo>
                <a:cubicBezTo>
                  <a:pt x="69" y="54"/>
                  <a:pt x="68" y="56"/>
                  <a:pt x="70" y="58"/>
                </a:cubicBezTo>
                <a:cubicBezTo>
                  <a:pt x="70" y="60"/>
                  <a:pt x="70" y="60"/>
                  <a:pt x="70" y="61"/>
                </a:cubicBezTo>
                <a:cubicBezTo>
                  <a:pt x="70" y="61"/>
                  <a:pt x="71" y="61"/>
                  <a:pt x="71" y="61"/>
                </a:cubicBezTo>
                <a:cubicBezTo>
                  <a:pt x="71" y="62"/>
                  <a:pt x="71" y="62"/>
                  <a:pt x="72" y="63"/>
                </a:cubicBezTo>
                <a:cubicBezTo>
                  <a:pt x="73" y="63"/>
                  <a:pt x="74" y="63"/>
                  <a:pt x="76" y="64"/>
                </a:cubicBezTo>
                <a:cubicBezTo>
                  <a:pt x="76" y="64"/>
                  <a:pt x="76" y="64"/>
                  <a:pt x="76" y="64"/>
                </a:cubicBezTo>
                <a:cubicBezTo>
                  <a:pt x="77" y="65"/>
                  <a:pt x="78" y="65"/>
                  <a:pt x="79" y="65"/>
                </a:cubicBezTo>
                <a:cubicBezTo>
                  <a:pt x="78" y="64"/>
                  <a:pt x="78" y="63"/>
                  <a:pt x="78" y="62"/>
                </a:cubicBezTo>
                <a:cubicBezTo>
                  <a:pt x="79" y="62"/>
                  <a:pt x="79" y="61"/>
                  <a:pt x="79" y="61"/>
                </a:cubicBezTo>
                <a:cubicBezTo>
                  <a:pt x="79" y="63"/>
                  <a:pt x="80" y="64"/>
                  <a:pt x="80" y="65"/>
                </a:cubicBezTo>
                <a:cubicBezTo>
                  <a:pt x="80" y="65"/>
                  <a:pt x="81" y="66"/>
                  <a:pt x="82" y="66"/>
                </a:cubicBezTo>
                <a:cubicBezTo>
                  <a:pt x="82" y="66"/>
                  <a:pt x="82" y="65"/>
                  <a:pt x="82" y="65"/>
                </a:cubicBezTo>
                <a:cubicBezTo>
                  <a:pt x="85" y="66"/>
                  <a:pt x="92" y="65"/>
                  <a:pt x="94" y="67"/>
                </a:cubicBezTo>
                <a:cubicBezTo>
                  <a:pt x="96" y="64"/>
                  <a:pt x="95" y="60"/>
                  <a:pt x="95" y="56"/>
                </a:cubicBezTo>
                <a:cubicBezTo>
                  <a:pt x="96" y="56"/>
                  <a:pt x="96" y="56"/>
                  <a:pt x="96" y="56"/>
                </a:cubicBezTo>
                <a:cubicBezTo>
                  <a:pt x="96" y="57"/>
                  <a:pt x="96" y="58"/>
                  <a:pt x="96" y="59"/>
                </a:cubicBezTo>
                <a:cubicBezTo>
                  <a:pt x="97" y="59"/>
                  <a:pt x="97" y="59"/>
                  <a:pt x="97" y="58"/>
                </a:cubicBezTo>
                <a:cubicBezTo>
                  <a:pt x="97" y="59"/>
                  <a:pt x="98" y="60"/>
                  <a:pt x="98" y="61"/>
                </a:cubicBezTo>
                <a:cubicBezTo>
                  <a:pt x="99" y="62"/>
                  <a:pt x="99" y="62"/>
                  <a:pt x="100" y="61"/>
                </a:cubicBezTo>
                <a:cubicBezTo>
                  <a:pt x="100" y="62"/>
                  <a:pt x="100" y="63"/>
                  <a:pt x="100" y="63"/>
                </a:cubicBezTo>
                <a:cubicBezTo>
                  <a:pt x="101" y="63"/>
                  <a:pt x="102" y="64"/>
                  <a:pt x="103" y="64"/>
                </a:cubicBezTo>
                <a:cubicBezTo>
                  <a:pt x="103" y="62"/>
                  <a:pt x="103" y="60"/>
                  <a:pt x="103" y="59"/>
                </a:cubicBezTo>
                <a:cubicBezTo>
                  <a:pt x="103" y="59"/>
                  <a:pt x="104" y="59"/>
                  <a:pt x="104" y="59"/>
                </a:cubicBezTo>
                <a:cubicBezTo>
                  <a:pt x="104" y="58"/>
                  <a:pt x="104" y="57"/>
                  <a:pt x="104" y="56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05" y="57"/>
                  <a:pt x="106" y="58"/>
                  <a:pt x="106" y="59"/>
                </a:cubicBezTo>
                <a:cubicBezTo>
                  <a:pt x="106" y="59"/>
                  <a:pt x="106" y="59"/>
                  <a:pt x="107" y="59"/>
                </a:cubicBezTo>
                <a:cubicBezTo>
                  <a:pt x="107" y="60"/>
                  <a:pt x="107" y="60"/>
                  <a:pt x="107" y="61"/>
                </a:cubicBezTo>
                <a:cubicBezTo>
                  <a:pt x="108" y="60"/>
                  <a:pt x="109" y="60"/>
                  <a:pt x="110" y="60"/>
                </a:cubicBezTo>
                <a:cubicBezTo>
                  <a:pt x="110" y="60"/>
                  <a:pt x="111" y="60"/>
                  <a:pt x="111" y="60"/>
                </a:cubicBezTo>
                <a:cubicBezTo>
                  <a:pt x="111" y="60"/>
                  <a:pt x="111" y="60"/>
                  <a:pt x="112" y="60"/>
                </a:cubicBezTo>
                <a:cubicBezTo>
                  <a:pt x="112" y="59"/>
                  <a:pt x="112" y="59"/>
                  <a:pt x="112" y="58"/>
                </a:cubicBezTo>
                <a:cubicBezTo>
                  <a:pt x="114" y="58"/>
                  <a:pt x="114" y="58"/>
                  <a:pt x="115" y="59"/>
                </a:cubicBezTo>
                <a:cubicBezTo>
                  <a:pt x="121" y="48"/>
                  <a:pt x="126" y="37"/>
                  <a:pt x="132" y="26"/>
                </a:cubicBezTo>
                <a:cubicBezTo>
                  <a:pt x="131" y="26"/>
                  <a:pt x="130" y="25"/>
                  <a:pt x="129" y="24"/>
                </a:cubicBezTo>
                <a:cubicBezTo>
                  <a:pt x="132" y="25"/>
                  <a:pt x="132" y="25"/>
                  <a:pt x="134" y="27"/>
                </a:cubicBezTo>
                <a:cubicBezTo>
                  <a:pt x="139" y="27"/>
                  <a:pt x="144" y="28"/>
                  <a:pt x="148" y="28"/>
                </a:cubicBezTo>
                <a:cubicBezTo>
                  <a:pt x="146" y="26"/>
                  <a:pt x="143" y="25"/>
                  <a:pt x="140" y="23"/>
                </a:cubicBezTo>
                <a:cubicBezTo>
                  <a:pt x="140" y="23"/>
                  <a:pt x="140" y="23"/>
                  <a:pt x="140" y="23"/>
                </a:cubicBezTo>
                <a:cubicBezTo>
                  <a:pt x="140" y="23"/>
                  <a:pt x="139" y="23"/>
                  <a:pt x="138" y="23"/>
                </a:cubicBezTo>
                <a:cubicBezTo>
                  <a:pt x="138" y="22"/>
                  <a:pt x="138" y="22"/>
                  <a:pt x="139" y="22"/>
                </a:cubicBezTo>
                <a:cubicBezTo>
                  <a:pt x="138" y="22"/>
                  <a:pt x="138" y="22"/>
                  <a:pt x="138" y="21"/>
                </a:cubicBezTo>
                <a:cubicBezTo>
                  <a:pt x="138" y="21"/>
                  <a:pt x="138" y="21"/>
                  <a:pt x="138" y="21"/>
                </a:cubicBezTo>
                <a:cubicBezTo>
                  <a:pt x="142" y="23"/>
                  <a:pt x="145" y="25"/>
                  <a:pt x="149" y="27"/>
                </a:cubicBezTo>
                <a:cubicBezTo>
                  <a:pt x="151" y="27"/>
                  <a:pt x="151" y="28"/>
                  <a:pt x="153" y="28"/>
                </a:cubicBezTo>
                <a:cubicBezTo>
                  <a:pt x="153" y="28"/>
                  <a:pt x="153" y="29"/>
                  <a:pt x="153" y="29"/>
                </a:cubicBezTo>
                <a:cubicBezTo>
                  <a:pt x="153" y="29"/>
                  <a:pt x="153" y="29"/>
                  <a:pt x="154" y="29"/>
                </a:cubicBezTo>
                <a:cubicBezTo>
                  <a:pt x="148" y="40"/>
                  <a:pt x="143" y="51"/>
                  <a:pt x="140" y="62"/>
                </a:cubicBezTo>
                <a:cubicBezTo>
                  <a:pt x="147" y="61"/>
                  <a:pt x="154" y="62"/>
                  <a:pt x="161" y="63"/>
                </a:cubicBezTo>
                <a:cubicBezTo>
                  <a:pt x="161" y="63"/>
                  <a:pt x="162" y="63"/>
                  <a:pt x="162" y="64"/>
                </a:cubicBezTo>
                <a:cubicBezTo>
                  <a:pt x="164" y="64"/>
                  <a:pt x="165" y="63"/>
                  <a:pt x="169" y="64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73" y="65"/>
                  <a:pt x="175" y="66"/>
                  <a:pt x="179" y="67"/>
                </a:cubicBezTo>
                <a:lnTo>
                  <a:pt x="179" y="81"/>
                </a:lnTo>
                <a:lnTo>
                  <a:pt x="0" y="81"/>
                </a:lnTo>
                <a:close/>
                <a:moveTo>
                  <a:pt x="161" y="58"/>
                </a:moveTo>
                <a:cubicBezTo>
                  <a:pt x="160" y="54"/>
                  <a:pt x="160" y="54"/>
                  <a:pt x="160" y="45"/>
                </a:cubicBezTo>
                <a:cubicBezTo>
                  <a:pt x="159" y="45"/>
                  <a:pt x="159" y="45"/>
                  <a:pt x="158" y="45"/>
                </a:cubicBezTo>
                <a:cubicBezTo>
                  <a:pt x="158" y="44"/>
                  <a:pt x="158" y="44"/>
                  <a:pt x="158" y="43"/>
                </a:cubicBezTo>
                <a:cubicBezTo>
                  <a:pt x="157" y="43"/>
                  <a:pt x="157" y="43"/>
                  <a:pt x="157" y="43"/>
                </a:cubicBezTo>
                <a:cubicBezTo>
                  <a:pt x="157" y="44"/>
                  <a:pt x="157" y="44"/>
                  <a:pt x="157" y="45"/>
                </a:cubicBezTo>
                <a:cubicBezTo>
                  <a:pt x="158" y="46"/>
                  <a:pt x="159" y="46"/>
                  <a:pt x="158" y="48"/>
                </a:cubicBezTo>
                <a:cubicBezTo>
                  <a:pt x="157" y="48"/>
                  <a:pt x="156" y="48"/>
                  <a:pt x="155" y="48"/>
                </a:cubicBezTo>
                <a:cubicBezTo>
                  <a:pt x="155" y="46"/>
                  <a:pt x="156" y="45"/>
                  <a:pt x="156" y="42"/>
                </a:cubicBezTo>
                <a:cubicBezTo>
                  <a:pt x="158" y="43"/>
                  <a:pt x="158" y="44"/>
                  <a:pt x="160" y="45"/>
                </a:cubicBezTo>
                <a:cubicBezTo>
                  <a:pt x="160" y="42"/>
                  <a:pt x="157" y="38"/>
                  <a:pt x="161" y="38"/>
                </a:cubicBezTo>
                <a:cubicBezTo>
                  <a:pt x="162" y="38"/>
                  <a:pt x="162" y="39"/>
                  <a:pt x="162" y="39"/>
                </a:cubicBezTo>
                <a:cubicBezTo>
                  <a:pt x="161" y="42"/>
                  <a:pt x="161" y="42"/>
                  <a:pt x="161" y="44"/>
                </a:cubicBezTo>
                <a:cubicBezTo>
                  <a:pt x="163" y="44"/>
                  <a:pt x="163" y="43"/>
                  <a:pt x="165" y="42"/>
                </a:cubicBezTo>
                <a:cubicBezTo>
                  <a:pt x="165" y="44"/>
                  <a:pt x="167" y="46"/>
                  <a:pt x="167" y="48"/>
                </a:cubicBezTo>
                <a:cubicBezTo>
                  <a:pt x="165" y="48"/>
                  <a:pt x="164" y="48"/>
                  <a:pt x="163" y="48"/>
                </a:cubicBezTo>
                <a:cubicBezTo>
                  <a:pt x="163" y="47"/>
                  <a:pt x="163" y="46"/>
                  <a:pt x="164" y="45"/>
                </a:cubicBezTo>
                <a:cubicBezTo>
                  <a:pt x="164" y="45"/>
                  <a:pt x="164" y="45"/>
                  <a:pt x="164" y="45"/>
                </a:cubicBezTo>
                <a:cubicBezTo>
                  <a:pt x="164" y="44"/>
                  <a:pt x="164" y="43"/>
                  <a:pt x="164" y="43"/>
                </a:cubicBezTo>
                <a:cubicBezTo>
                  <a:pt x="163" y="44"/>
                  <a:pt x="163" y="45"/>
                  <a:pt x="161" y="46"/>
                </a:cubicBezTo>
                <a:cubicBezTo>
                  <a:pt x="161" y="50"/>
                  <a:pt x="161" y="54"/>
                  <a:pt x="161" y="58"/>
                </a:cubicBezTo>
                <a:close/>
                <a:moveTo>
                  <a:pt x="68" y="52"/>
                </a:moveTo>
                <a:cubicBezTo>
                  <a:pt x="68" y="52"/>
                  <a:pt x="68" y="52"/>
                  <a:pt x="68" y="51"/>
                </a:cubicBezTo>
                <a:cubicBezTo>
                  <a:pt x="68" y="51"/>
                  <a:pt x="68" y="51"/>
                  <a:pt x="68" y="51"/>
                </a:cubicBezTo>
                <a:cubicBezTo>
                  <a:pt x="68" y="52"/>
                  <a:pt x="68" y="52"/>
                  <a:pt x="68" y="52"/>
                </a:cubicBezTo>
                <a:cubicBezTo>
                  <a:pt x="68" y="52"/>
                  <a:pt x="68" y="52"/>
                  <a:pt x="68" y="52"/>
                </a:cubicBezTo>
                <a:close/>
                <a:moveTo>
                  <a:pt x="128" y="24"/>
                </a:moveTo>
                <a:cubicBezTo>
                  <a:pt x="127" y="23"/>
                  <a:pt x="125" y="22"/>
                  <a:pt x="123" y="22"/>
                </a:cubicBezTo>
                <a:cubicBezTo>
                  <a:pt x="123" y="22"/>
                  <a:pt x="123" y="21"/>
                  <a:pt x="123" y="21"/>
                </a:cubicBezTo>
                <a:cubicBezTo>
                  <a:pt x="123" y="20"/>
                  <a:pt x="122" y="20"/>
                  <a:pt x="122" y="20"/>
                </a:cubicBezTo>
                <a:cubicBezTo>
                  <a:pt x="122" y="20"/>
                  <a:pt x="122" y="20"/>
                  <a:pt x="122" y="19"/>
                </a:cubicBezTo>
                <a:cubicBezTo>
                  <a:pt x="125" y="21"/>
                  <a:pt x="126" y="22"/>
                  <a:pt x="130" y="22"/>
                </a:cubicBezTo>
                <a:cubicBezTo>
                  <a:pt x="130" y="22"/>
                  <a:pt x="130" y="23"/>
                  <a:pt x="130" y="23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9" y="23"/>
                  <a:pt x="129" y="24"/>
                  <a:pt x="129" y="24"/>
                </a:cubicBezTo>
                <a:cubicBezTo>
                  <a:pt x="129" y="24"/>
                  <a:pt x="128" y="24"/>
                  <a:pt x="128" y="24"/>
                </a:cubicBezTo>
                <a:close/>
                <a:moveTo>
                  <a:pt x="44" y="4"/>
                </a:moveTo>
                <a:cubicBezTo>
                  <a:pt x="44" y="3"/>
                  <a:pt x="44" y="3"/>
                  <a:pt x="44" y="3"/>
                </a:cubicBezTo>
                <a:cubicBezTo>
                  <a:pt x="44" y="3"/>
                  <a:pt x="44" y="2"/>
                  <a:pt x="44" y="2"/>
                </a:cubicBezTo>
                <a:cubicBezTo>
                  <a:pt x="44" y="3"/>
                  <a:pt x="44" y="3"/>
                  <a:pt x="44" y="4"/>
                </a:cubicBezTo>
                <a:cubicBezTo>
                  <a:pt x="44" y="4"/>
                  <a:pt x="44" y="4"/>
                  <a:pt x="44" y="4"/>
                </a:cubicBezTo>
                <a:close/>
                <a:moveTo>
                  <a:pt x="44" y="2"/>
                </a:moveTo>
                <a:cubicBezTo>
                  <a:pt x="44" y="1"/>
                  <a:pt x="44" y="0"/>
                  <a:pt x="44" y="0"/>
                </a:cubicBezTo>
                <a:cubicBezTo>
                  <a:pt x="44" y="0"/>
                  <a:pt x="44" y="0"/>
                  <a:pt x="45" y="0"/>
                </a:cubicBezTo>
                <a:cubicBezTo>
                  <a:pt x="44" y="1"/>
                  <a:pt x="44" y="1"/>
                  <a:pt x="44" y="2"/>
                </a:cubicBezTo>
                <a:close/>
              </a:path>
            </a:pathLst>
          </a:cu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/>
            <a:endParaRPr lang="ru-RU" sz="1800" b="0">
              <a:latin typeface="Calibri" pitchFamily="34" charset="0"/>
            </a:endParaRPr>
          </a:p>
        </p:txBody>
      </p:sp>
      <p:sp>
        <p:nvSpPr>
          <p:cNvPr id="480260" name="Rectangle 1048"/>
          <p:cNvSpPr>
            <a:spLocks noChangeArrowheads="1"/>
          </p:cNvSpPr>
          <p:nvPr/>
        </p:nvSpPr>
        <p:spPr bwMode="auto">
          <a:xfrm>
            <a:off x="-3175" y="6731000"/>
            <a:ext cx="9147175" cy="136525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/>
            <a:endParaRPr lang="ru-RU" sz="1800" b="0">
              <a:latin typeface="Calibri" pitchFamily="34" charset="0"/>
            </a:endParaRPr>
          </a:p>
        </p:txBody>
      </p:sp>
      <p:sp>
        <p:nvSpPr>
          <p:cNvPr id="480261" name="Line 29"/>
          <p:cNvSpPr>
            <a:spLocks noChangeShapeType="1"/>
          </p:cNvSpPr>
          <p:nvPr/>
        </p:nvSpPr>
        <p:spPr bwMode="auto">
          <a:xfrm flipH="1">
            <a:off x="0" y="522288"/>
            <a:ext cx="9144000" cy="0"/>
          </a:xfrm>
          <a:prstGeom prst="line">
            <a:avLst/>
          </a:prstGeom>
          <a:noFill/>
          <a:ln w="57150" cmpd="thickThin">
            <a:solidFill>
              <a:srgbClr val="0066FF"/>
            </a:solidFill>
            <a:round/>
            <a:headEnd/>
            <a:tailEnd/>
          </a:ln>
        </p:spPr>
        <p:txBody>
          <a:bodyPr lIns="90000" tIns="46800" rIns="90000" bIns="46800" anchorCtr="1"/>
          <a:lstStyle/>
          <a:p>
            <a:endParaRPr lang="ru-RU"/>
          </a:p>
        </p:txBody>
      </p:sp>
      <p:cxnSp>
        <p:nvCxnSpPr>
          <p:cNvPr id="480262" name="Прямая соединительная линия 2"/>
          <p:cNvCxnSpPr>
            <a:cxnSpLocks noChangeShapeType="1"/>
          </p:cNvCxnSpPr>
          <p:nvPr/>
        </p:nvCxnSpPr>
        <p:spPr bwMode="auto">
          <a:xfrm>
            <a:off x="1177925" y="6711950"/>
            <a:ext cx="7956550" cy="0"/>
          </a:xfrm>
          <a:prstGeom prst="lin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</p:spPr>
      </p:cxnSp>
      <p:grpSp>
        <p:nvGrpSpPr>
          <p:cNvPr id="3" name="Группа 18"/>
          <p:cNvGrpSpPr>
            <a:grpSpLocks/>
          </p:cNvGrpSpPr>
          <p:nvPr/>
        </p:nvGrpSpPr>
        <p:grpSpPr bwMode="auto">
          <a:xfrm>
            <a:off x="15875" y="-79375"/>
            <a:ext cx="684213" cy="771525"/>
            <a:chOff x="16542" y="-6616"/>
            <a:chExt cx="683567" cy="772310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178314" y="284193"/>
              <a:ext cx="360023" cy="270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2400" b="0" dirty="0"/>
            </a:p>
          </p:txBody>
        </p:sp>
        <p:pic>
          <p:nvPicPr>
            <p:cNvPr id="480265" name="Picture 6" descr="Эмблема большая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542" y="-6616"/>
              <a:ext cx="683567" cy="772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80266" name="Скругленный прямоугольник 34"/>
          <p:cNvSpPr>
            <a:spLocks noChangeArrowheads="1"/>
          </p:cNvSpPr>
          <p:nvPr/>
        </p:nvSpPr>
        <p:spPr bwMode="auto">
          <a:xfrm>
            <a:off x="8466291" y="36513"/>
            <a:ext cx="568325" cy="3492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ru-RU" sz="2000" b="1" dirty="0" smtClean="0">
                <a:solidFill>
                  <a:srgbClr val="FF0000"/>
                </a:solidFill>
                <a:latin typeface="Calibri" pitchFamily="34" charset="0"/>
              </a:rPr>
              <a:t>23</a:t>
            </a:r>
            <a:endParaRPr lang="ru-RU" sz="20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29036" name="Text Box 12"/>
          <p:cNvSpPr txBox="1">
            <a:spLocks noChangeArrowheads="1"/>
          </p:cNvSpPr>
          <p:nvPr/>
        </p:nvSpPr>
        <p:spPr bwMode="auto">
          <a:xfrm>
            <a:off x="0" y="836613"/>
            <a:ext cx="9144000" cy="523220"/>
          </a:xfrm>
          <a:prstGeom prst="rect">
            <a:avLst/>
          </a:prstGeom>
          <a:gradFill rotWithShape="1">
            <a:gsLst>
              <a:gs pos="0">
                <a:srgbClr val="E2FFC5">
                  <a:gamma/>
                  <a:shade val="55294"/>
                  <a:invGamma/>
                </a:srgbClr>
              </a:gs>
              <a:gs pos="50000">
                <a:srgbClr val="E2FFC5">
                  <a:alpha val="92999"/>
                </a:srgbClr>
              </a:gs>
              <a:gs pos="100000">
                <a:srgbClr val="E2FFC5">
                  <a:gamma/>
                  <a:shade val="55294"/>
                  <a:invGamma/>
                </a:srgbClr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ru-RU" sz="2800" dirty="0" smtClean="0">
                <a:latin typeface="Arial" charset="0"/>
                <a:cs typeface="Arial" charset="0"/>
              </a:rPr>
              <a:t>Тема 1. </a:t>
            </a:r>
            <a:r>
              <a:rPr lang="ru-RU" sz="2400" dirty="0" smtClean="0">
                <a:latin typeface="Arial" charset="0"/>
                <a:cs typeface="Arial" charset="0"/>
              </a:rPr>
              <a:t>КЛАССИФИКАЦИЯ  УГРОЗ,УЯЗВИМОСТЕЙ  И АТАК</a:t>
            </a:r>
            <a:endParaRPr lang="ru-RU" sz="2400" b="0" dirty="0">
              <a:latin typeface="Arial" charset="0"/>
              <a:cs typeface="Arial" charset="0"/>
            </a:endParaRPr>
          </a:p>
        </p:txBody>
      </p:sp>
      <p:sp>
        <p:nvSpPr>
          <p:cNvPr id="129037" name="Text Box 13"/>
          <p:cNvSpPr txBox="1">
            <a:spLocks noChangeArrowheads="1"/>
          </p:cNvSpPr>
          <p:nvPr/>
        </p:nvSpPr>
        <p:spPr bwMode="auto">
          <a:xfrm>
            <a:off x="-42862" y="1556792"/>
            <a:ext cx="9144000" cy="523220"/>
          </a:xfrm>
          <a:prstGeom prst="rect">
            <a:avLst/>
          </a:prstGeom>
          <a:gradFill rotWithShape="1">
            <a:gsLst>
              <a:gs pos="0">
                <a:srgbClr val="EFDECD">
                  <a:gamma/>
                  <a:shade val="46275"/>
                  <a:invGamma/>
                </a:srgbClr>
              </a:gs>
              <a:gs pos="50000">
                <a:srgbClr val="EFDECD">
                  <a:alpha val="92999"/>
                </a:srgbClr>
              </a:gs>
              <a:gs pos="100000">
                <a:srgbClr val="EFDECD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ru-RU" sz="2800" dirty="0" smtClean="0">
                <a:latin typeface="Arial" charset="0"/>
                <a:cs typeface="Arial" charset="0"/>
              </a:rPr>
              <a:t>Структура </a:t>
            </a:r>
            <a:r>
              <a:rPr lang="ru-RU" sz="2800" smtClean="0">
                <a:latin typeface="Arial" charset="0"/>
                <a:cs typeface="Arial" charset="0"/>
              </a:rPr>
              <a:t>учебных вопросов:</a:t>
            </a:r>
            <a:endParaRPr lang="ru-RU" sz="2800" dirty="0" smtClean="0">
              <a:latin typeface="Arial" charset="0"/>
              <a:cs typeface="Arial" charset="0"/>
            </a:endParaRPr>
          </a:p>
        </p:txBody>
      </p:sp>
      <p:sp>
        <p:nvSpPr>
          <p:cNvPr id="129038" name="Text Box 14"/>
          <p:cNvSpPr txBox="1">
            <a:spLocks noChangeArrowheads="1"/>
          </p:cNvSpPr>
          <p:nvPr/>
        </p:nvSpPr>
        <p:spPr bwMode="auto">
          <a:xfrm>
            <a:off x="-25673" y="4869160"/>
            <a:ext cx="9144000" cy="400111"/>
          </a:xfrm>
          <a:prstGeom prst="rect">
            <a:avLst/>
          </a:prstGeom>
          <a:gradFill rotWithShape="1">
            <a:gsLst>
              <a:gs pos="0">
                <a:srgbClr val="FFFFCC">
                  <a:gamma/>
                  <a:shade val="46275"/>
                  <a:invGamma/>
                </a:srgbClr>
              </a:gs>
              <a:gs pos="50000">
                <a:srgbClr val="FFFFCC">
                  <a:alpha val="92999"/>
                </a:srgbClr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ru-RU" sz="2000" b="0" dirty="0" smtClean="0">
                <a:latin typeface="Calibri" pitchFamily="34" charset="0"/>
              </a:rPr>
              <a:t> </a:t>
            </a:r>
            <a:r>
              <a:rPr lang="ru-RU" sz="2000" b="1" dirty="0" smtClean="0">
                <a:latin typeface="Calibri" pitchFamily="34" charset="0"/>
              </a:rPr>
              <a:t>АТАКИ</a:t>
            </a:r>
            <a:endParaRPr lang="ru-RU" sz="2000" b="1" dirty="0">
              <a:latin typeface="Calibri" pitchFamily="34" charset="0"/>
            </a:endParaRPr>
          </a:p>
        </p:txBody>
      </p:sp>
      <p:sp>
        <p:nvSpPr>
          <p:cNvPr id="129039" name="Text Box 15"/>
          <p:cNvSpPr txBox="1">
            <a:spLocks noChangeArrowheads="1"/>
          </p:cNvSpPr>
          <p:nvPr/>
        </p:nvSpPr>
        <p:spPr bwMode="auto">
          <a:xfrm>
            <a:off x="-42862" y="3645024"/>
            <a:ext cx="9144000" cy="400110"/>
          </a:xfrm>
          <a:prstGeom prst="rect">
            <a:avLst/>
          </a:prstGeom>
          <a:gradFill rotWithShape="1">
            <a:gsLst>
              <a:gs pos="0">
                <a:srgbClr val="FFFFCC">
                  <a:gamma/>
                  <a:shade val="46275"/>
                  <a:invGamma/>
                </a:srgbClr>
              </a:gs>
              <a:gs pos="50000">
                <a:srgbClr val="FFFFCC">
                  <a:alpha val="92999"/>
                </a:srgbClr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ru-RU" sz="2000" b="0" dirty="0" smtClean="0">
                <a:latin typeface="Calibri" pitchFamily="34" charset="0"/>
              </a:rPr>
              <a:t> </a:t>
            </a:r>
            <a:r>
              <a:rPr lang="ru-RU" sz="2000" b="1" dirty="0" smtClean="0">
                <a:latin typeface="Calibri" pitchFamily="34" charset="0"/>
              </a:rPr>
              <a:t>УГРОЗЫ</a:t>
            </a:r>
            <a:endParaRPr lang="ru-RU" sz="2000" b="1" dirty="0">
              <a:latin typeface="Calibri" pitchFamily="34" charset="0"/>
            </a:endParaRPr>
          </a:p>
        </p:txBody>
      </p:sp>
      <p:sp>
        <p:nvSpPr>
          <p:cNvPr id="129040" name="Text Box 16"/>
          <p:cNvSpPr txBox="1">
            <a:spLocks noChangeArrowheads="1"/>
          </p:cNvSpPr>
          <p:nvPr/>
        </p:nvSpPr>
        <p:spPr bwMode="auto">
          <a:xfrm>
            <a:off x="-9525" y="2996952"/>
            <a:ext cx="9144000" cy="400110"/>
          </a:xfrm>
          <a:prstGeom prst="rect">
            <a:avLst/>
          </a:prstGeom>
          <a:gradFill rotWithShape="1">
            <a:gsLst>
              <a:gs pos="0">
                <a:srgbClr val="FFFFCC">
                  <a:gamma/>
                  <a:shade val="46275"/>
                  <a:invGamma/>
                </a:srgbClr>
              </a:gs>
              <a:gs pos="50000">
                <a:srgbClr val="FFFFCC">
                  <a:alpha val="92999"/>
                </a:srgbClr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ru-RU" sz="2000" b="1" dirty="0" smtClean="0">
                <a:latin typeface="Calibri" pitchFamily="34" charset="0"/>
              </a:rPr>
              <a:t>БЕЗОПАСНОСТЬ</a:t>
            </a:r>
            <a:endParaRPr lang="ru-RU" sz="2000" b="1" dirty="0">
              <a:latin typeface="Calibri" pitchFamily="34" charset="0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0" y="4293096"/>
            <a:ext cx="9144000" cy="396874"/>
          </a:xfrm>
          <a:prstGeom prst="rect">
            <a:avLst/>
          </a:prstGeom>
          <a:gradFill rotWithShape="1">
            <a:gsLst>
              <a:gs pos="0">
                <a:srgbClr val="FFFFCC">
                  <a:gamma/>
                  <a:shade val="46275"/>
                  <a:invGamma/>
                </a:srgbClr>
              </a:gs>
              <a:gs pos="50000">
                <a:srgbClr val="FFFFCC">
                  <a:alpha val="92999"/>
                </a:srgbClr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ru-RU" sz="2000" b="0" dirty="0" smtClean="0">
                <a:latin typeface="Calibri" pitchFamily="34" charset="0"/>
              </a:rPr>
              <a:t> </a:t>
            </a:r>
            <a:r>
              <a:rPr lang="ru-RU" sz="2000" b="1" dirty="0" smtClean="0">
                <a:latin typeface="Calibri" pitchFamily="34" charset="0"/>
              </a:rPr>
              <a:t>УЯЗВИМОСТИ</a:t>
            </a:r>
            <a:endParaRPr lang="ru-RU" sz="2000" b="1" dirty="0">
              <a:latin typeface="Calibri" pitchFamily="34" charset="0"/>
            </a:endParaRPr>
          </a:p>
        </p:txBody>
      </p:sp>
      <p:sp>
        <p:nvSpPr>
          <p:cNvPr id="2" name="Text Box 16"/>
          <p:cNvSpPr txBox="1">
            <a:spLocks noChangeArrowheads="1"/>
          </p:cNvSpPr>
          <p:nvPr/>
        </p:nvSpPr>
        <p:spPr bwMode="auto">
          <a:xfrm>
            <a:off x="-25673" y="2276872"/>
            <a:ext cx="9144000" cy="400111"/>
          </a:xfrm>
          <a:prstGeom prst="rect">
            <a:avLst/>
          </a:prstGeom>
          <a:gradFill rotWithShape="1">
            <a:gsLst>
              <a:gs pos="0">
                <a:srgbClr val="FFFFCC">
                  <a:gamma/>
                  <a:shade val="46275"/>
                  <a:invGamma/>
                </a:srgbClr>
              </a:gs>
              <a:gs pos="50000">
                <a:srgbClr val="FFFFCC">
                  <a:alpha val="92999"/>
                </a:srgbClr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ru-RU" sz="2000" b="1" dirty="0" smtClean="0">
                <a:latin typeface="Calibri" pitchFamily="34" charset="0"/>
              </a:rPr>
              <a:t>НАРУШИТЕЛЬ</a:t>
            </a:r>
            <a:endParaRPr lang="ru-RU" sz="2000" b="1" dirty="0">
              <a:latin typeface="Calibri" pitchFamily="34" charset="0"/>
            </a:endParaRPr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15875" y="5495526"/>
            <a:ext cx="9144000" cy="400111"/>
          </a:xfrm>
          <a:prstGeom prst="rect">
            <a:avLst/>
          </a:prstGeom>
          <a:gradFill rotWithShape="1">
            <a:gsLst>
              <a:gs pos="0">
                <a:srgbClr val="FFFFCC">
                  <a:gamma/>
                  <a:shade val="46275"/>
                  <a:invGamma/>
                </a:srgbClr>
              </a:gs>
              <a:gs pos="50000">
                <a:srgbClr val="FFFFCC">
                  <a:alpha val="92999"/>
                </a:srgbClr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ru-RU" sz="2000" b="1" dirty="0" smtClean="0">
                <a:latin typeface="Calibri" pitchFamily="34" charset="0"/>
              </a:rPr>
              <a:t>РИСКИ</a:t>
            </a:r>
            <a:endParaRPr lang="ru-RU" sz="2000" b="1" dirty="0">
              <a:latin typeface="Calibri" pitchFamily="34" charset="0"/>
            </a:endParaRPr>
          </a:p>
        </p:txBody>
      </p:sp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22819" y="6098800"/>
            <a:ext cx="9071536" cy="400111"/>
          </a:xfrm>
          <a:prstGeom prst="rect">
            <a:avLst/>
          </a:prstGeom>
          <a:gradFill rotWithShape="1">
            <a:gsLst>
              <a:gs pos="0">
                <a:srgbClr val="FFFFCC">
                  <a:gamma/>
                  <a:shade val="46275"/>
                  <a:invGamma/>
                </a:srgbClr>
              </a:gs>
              <a:gs pos="50000">
                <a:srgbClr val="FFFFCC">
                  <a:alpha val="92999"/>
                </a:srgbClr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ru-RU" sz="2000" b="0" dirty="0" smtClean="0">
                <a:latin typeface="Calibri" pitchFamily="34" charset="0"/>
              </a:rPr>
              <a:t> </a:t>
            </a:r>
            <a:r>
              <a:rPr lang="ru-RU" sz="2000" b="1" dirty="0" smtClean="0">
                <a:latin typeface="Calibri" pitchFamily="34" charset="0"/>
              </a:rPr>
              <a:t>КОНТРМЕРЫ</a:t>
            </a:r>
            <a:endParaRPr lang="ru-RU" sz="20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008126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7813"/>
            <a:ext cx="8291513" cy="1143000"/>
          </a:xfrm>
          <a:noFill/>
        </p:spPr>
        <p:txBody>
          <a:bodyPr/>
          <a:lstStyle/>
          <a:p>
            <a:pPr eaLnBrk="1" hangingPunct="1">
              <a:lnSpc>
                <a:spcPct val="75000"/>
              </a:lnSpc>
            </a:pPr>
            <a:r>
              <a:rPr lang="ru-RU" sz="2900" b="1" dirty="0" smtClean="0">
                <a:solidFill>
                  <a:srgbClr val="000066"/>
                </a:solidFill>
              </a:rPr>
              <a:t>Статистика компьютерных инцидентов</a:t>
            </a:r>
          </a:p>
        </p:txBody>
      </p:sp>
      <p:sp>
        <p:nvSpPr>
          <p:cNvPr id="15363" name="Line 3"/>
          <p:cNvSpPr>
            <a:spLocks noChangeShapeType="1"/>
          </p:cNvSpPr>
          <p:nvPr/>
        </p:nvSpPr>
        <p:spPr bwMode="auto">
          <a:xfrm flipH="1">
            <a:off x="800100" y="1196975"/>
            <a:ext cx="7543800" cy="0"/>
          </a:xfrm>
          <a:prstGeom prst="line">
            <a:avLst/>
          </a:prstGeom>
          <a:noFill/>
          <a:ln w="28575">
            <a:solidFill>
              <a:srgbClr val="0033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539750" y="1406525"/>
            <a:ext cx="8223250" cy="497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</a:pPr>
            <a:r>
              <a:rPr lang="ru-RU" sz="2000" b="1">
                <a:solidFill>
                  <a:srgbClr val="000066"/>
                </a:solidFill>
              </a:rPr>
              <a:t>Только в США ежегодный экономический ущерб, наносимый компьютерными преступниками, превышает 150 млрд. долларов. 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</a:pPr>
            <a:r>
              <a:rPr lang="ru-RU" sz="2000" b="1">
                <a:solidFill>
                  <a:srgbClr val="000066"/>
                </a:solidFill>
              </a:rPr>
              <a:t>В России ежегодно возбуждаются тысячи уголовных дел по статьям 272 («Неправомерный доступ к компьютерной информации»),  273 («Создание, использование и распространение вредоносных программ")  и 159 («Мошенничество») УК РФ. 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</a:pPr>
            <a:r>
              <a:rPr lang="ru-RU" sz="2000" b="1">
                <a:solidFill>
                  <a:srgbClr val="000066"/>
                </a:solidFill>
              </a:rPr>
              <a:t>Количество регистрируемых преступлений в сфере компьютерной информации, как в России, так и за рубежом представляет собой неуклонно растущую кривую, динамика роста которой составляет порядка 300-400% ежегодно.</a:t>
            </a:r>
            <a:r>
              <a:rPr lang="ru-RU" sz="2000">
                <a:solidFill>
                  <a:srgbClr val="000066"/>
                </a:solidFill>
              </a:rPr>
              <a:t> </a:t>
            </a:r>
          </a:p>
        </p:txBody>
      </p:sp>
      <p:sp>
        <p:nvSpPr>
          <p:cNvPr id="6" name="Скругленный прямоугольник 34"/>
          <p:cNvSpPr>
            <a:spLocks noChangeArrowheads="1"/>
          </p:cNvSpPr>
          <p:nvPr/>
        </p:nvSpPr>
        <p:spPr bwMode="auto">
          <a:xfrm>
            <a:off x="8532813" y="38100"/>
            <a:ext cx="568325" cy="3492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ru-RU" sz="2000" b="1" dirty="0">
                <a:solidFill>
                  <a:srgbClr val="FF0000"/>
                </a:solidFill>
                <a:latin typeface="Calibri" pitchFamily="34" charset="0"/>
              </a:rPr>
              <a:t>3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28700" y="285750"/>
            <a:ext cx="8115300" cy="1143000"/>
          </a:xfrm>
          <a:noFill/>
        </p:spPr>
        <p:txBody>
          <a:bodyPr/>
          <a:lstStyle/>
          <a:p>
            <a:pPr eaLnBrk="1" hangingPunct="1">
              <a:lnSpc>
                <a:spcPct val="70000"/>
              </a:lnSpc>
            </a:pPr>
            <a:r>
              <a:rPr lang="ru-RU" sz="2900" b="1" dirty="0" smtClean="0">
                <a:solidFill>
                  <a:srgbClr val="000066"/>
                </a:solidFill>
              </a:rPr>
              <a:t>Преступления в сфере компьютерных технологий</a:t>
            </a: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 flipH="1">
            <a:off x="800100" y="1412875"/>
            <a:ext cx="7543800" cy="0"/>
          </a:xfrm>
          <a:prstGeom prst="line">
            <a:avLst/>
          </a:prstGeom>
          <a:noFill/>
          <a:ln w="28575">
            <a:solidFill>
              <a:srgbClr val="0033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539750" y="1412875"/>
            <a:ext cx="8223250" cy="475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</a:pPr>
            <a:r>
              <a:rPr lang="ru-RU" sz="2000" b="1" dirty="0">
                <a:solidFill>
                  <a:srgbClr val="000066"/>
                </a:solidFill>
              </a:rPr>
              <a:t>В России не выявляется более 90% компьютерных преступлений, в Великобритании — 85%, в США 80%, в Германии — 75%.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</a:pPr>
            <a:r>
              <a:rPr lang="ru-RU" sz="2000" b="1" dirty="0">
                <a:solidFill>
                  <a:srgbClr val="000066"/>
                </a:solidFill>
              </a:rPr>
              <a:t>До суда доходят меньше 3% нарушений, а ревизия в состоянии выявить не более 10% электронных хищений.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</a:pPr>
            <a:r>
              <a:rPr lang="ru-RU" sz="2000" b="1" dirty="0">
                <a:solidFill>
                  <a:srgbClr val="000066"/>
                </a:solidFill>
              </a:rPr>
              <a:t>Рост преступности на 2-3% вызывает снижение раскрытия преступлений на 1%, что, в свою очередь, увеличивает количество уклонения правонарушителей от ответственности. </a:t>
            </a:r>
            <a:endParaRPr lang="ru-RU" sz="2000" b="1" dirty="0" smtClean="0">
              <a:solidFill>
                <a:srgbClr val="000066"/>
              </a:solidFill>
            </a:endParaRP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</a:pPr>
            <a:r>
              <a:rPr lang="ru-RU" sz="2000" b="1" dirty="0">
                <a:solidFill>
                  <a:srgbClr val="000066"/>
                </a:solidFill>
              </a:rPr>
              <a:t>Объединение технологий разработки компьютерных вирусов, распространения спама и промышленного шпионажа порождает массовые эпидемии все большего охвата. Пример тому – последние глобальные эпидемии вирусов </a:t>
            </a:r>
            <a:r>
              <a:rPr lang="en-US" sz="2000" b="1" dirty="0" err="1">
                <a:solidFill>
                  <a:srgbClr val="000066"/>
                </a:solidFill>
              </a:rPr>
              <a:t>StuxNet</a:t>
            </a:r>
            <a:r>
              <a:rPr lang="en-US" sz="2000" b="1" dirty="0">
                <a:solidFill>
                  <a:srgbClr val="000066"/>
                </a:solidFill>
              </a:rPr>
              <a:t>, Zeus, Spy Eye, Storm</a:t>
            </a:r>
            <a:r>
              <a:rPr lang="ru-RU" sz="2000" b="1" dirty="0">
                <a:solidFill>
                  <a:srgbClr val="000066"/>
                </a:solidFill>
              </a:rPr>
              <a:t>,</a:t>
            </a:r>
            <a:r>
              <a:rPr lang="en-US" sz="2000" b="1" dirty="0">
                <a:solidFill>
                  <a:srgbClr val="000066"/>
                </a:solidFill>
              </a:rPr>
              <a:t> </a:t>
            </a:r>
            <a:r>
              <a:rPr lang="ru-RU" sz="2000" b="1" dirty="0">
                <a:solidFill>
                  <a:srgbClr val="000066"/>
                </a:solidFill>
              </a:rPr>
              <a:t>ущерб от которых превысил сотни млрд. долларов.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</a:pPr>
            <a:endParaRPr lang="ru-RU" sz="2000" b="1" dirty="0">
              <a:solidFill>
                <a:srgbClr val="000066"/>
              </a:solidFill>
            </a:endParaRPr>
          </a:p>
        </p:txBody>
      </p:sp>
      <p:sp>
        <p:nvSpPr>
          <p:cNvPr id="5" name="Скругленный прямоугольник 34"/>
          <p:cNvSpPr>
            <a:spLocks noChangeArrowheads="1"/>
          </p:cNvSpPr>
          <p:nvPr/>
        </p:nvSpPr>
        <p:spPr bwMode="auto">
          <a:xfrm>
            <a:off x="8532813" y="38100"/>
            <a:ext cx="568325" cy="3492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ru-RU" sz="2000" b="1" dirty="0" smtClean="0">
                <a:solidFill>
                  <a:srgbClr val="FF0000"/>
                </a:solidFill>
                <a:latin typeface="Calibri" pitchFamily="34" charset="0"/>
              </a:rPr>
              <a:t>4</a:t>
            </a:r>
            <a:endParaRPr lang="ru-RU" sz="2000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ChangeArrowheads="1"/>
          </p:cNvSpPr>
          <p:nvPr/>
        </p:nvSpPr>
        <p:spPr bwMode="auto">
          <a:xfrm>
            <a:off x="971550" y="188913"/>
            <a:ext cx="7791450" cy="5983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None/>
            </a:pPr>
            <a:endParaRPr lang="ru-RU" sz="2800" b="1" u="sng" dirty="0" smtClean="0">
              <a:solidFill>
                <a:srgbClr val="000066"/>
              </a:solidFill>
            </a:endParaRPr>
          </a:p>
          <a:p>
            <a:pPr marL="533400" indent="-5334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None/>
            </a:pPr>
            <a:r>
              <a:rPr lang="ru-RU" sz="2800" b="1" u="sng" dirty="0" smtClean="0">
                <a:solidFill>
                  <a:srgbClr val="000066"/>
                </a:solidFill>
              </a:rPr>
              <a:t>Источники </a:t>
            </a:r>
            <a:r>
              <a:rPr lang="ru-RU" sz="2800" b="1" u="sng" dirty="0">
                <a:solidFill>
                  <a:srgbClr val="000066"/>
                </a:solidFill>
              </a:rPr>
              <a:t>атак</a:t>
            </a:r>
          </a:p>
          <a:p>
            <a:pPr marL="533400" indent="-5334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</a:pPr>
            <a:r>
              <a:rPr lang="ru-RU" sz="2000" b="1" dirty="0">
                <a:solidFill>
                  <a:srgbClr val="000066"/>
                </a:solidFill>
              </a:rPr>
              <a:t>на первом месте – </a:t>
            </a:r>
            <a:r>
              <a:rPr lang="ru-RU" sz="2000" b="1" u="sng" dirty="0">
                <a:solidFill>
                  <a:srgbClr val="000066"/>
                </a:solidFill>
              </a:rPr>
              <a:t>недобросовестные</a:t>
            </a:r>
            <a:r>
              <a:rPr lang="ru-RU" sz="2000" b="1" dirty="0">
                <a:solidFill>
                  <a:srgbClr val="000066"/>
                </a:solidFill>
              </a:rPr>
              <a:t> и обиженные сотрудники;</a:t>
            </a:r>
          </a:p>
          <a:p>
            <a:pPr marL="533400" indent="-5334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</a:pPr>
            <a:r>
              <a:rPr lang="ru-RU" sz="2000" b="1" dirty="0">
                <a:solidFill>
                  <a:srgbClr val="000066"/>
                </a:solidFill>
              </a:rPr>
              <a:t>на втором – хакеры;</a:t>
            </a:r>
          </a:p>
          <a:p>
            <a:pPr marL="533400" indent="-5334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</a:pPr>
            <a:r>
              <a:rPr lang="ru-RU" sz="2000" b="1" dirty="0">
                <a:solidFill>
                  <a:srgbClr val="000066"/>
                </a:solidFill>
              </a:rPr>
              <a:t>на третьем – конкуренты;</a:t>
            </a:r>
          </a:p>
          <a:p>
            <a:pPr marL="533400" indent="-5334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</a:pPr>
            <a:r>
              <a:rPr lang="ru-RU" sz="2000" b="1" dirty="0">
                <a:solidFill>
                  <a:srgbClr val="000066"/>
                </a:solidFill>
              </a:rPr>
              <a:t>далее – зарубежные компании и правительства.</a:t>
            </a:r>
          </a:p>
          <a:p>
            <a:pPr marL="533400" indent="-5334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None/>
            </a:pPr>
            <a:endParaRPr lang="ru-RU" sz="2000" b="1" dirty="0">
              <a:solidFill>
                <a:srgbClr val="000066"/>
              </a:solidFill>
            </a:endParaRPr>
          </a:p>
          <a:p>
            <a:pPr marL="533400" indent="-5334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None/>
            </a:pPr>
            <a:r>
              <a:rPr lang="ru-RU" sz="2800" b="1" u="sng" dirty="0">
                <a:solidFill>
                  <a:srgbClr val="000066"/>
                </a:solidFill>
              </a:rPr>
              <a:t>Мотивы преступлений</a:t>
            </a:r>
          </a:p>
          <a:p>
            <a:pPr marL="533400" indent="-5334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</a:pPr>
            <a:r>
              <a:rPr lang="ru-RU" sz="2000" b="1" dirty="0">
                <a:solidFill>
                  <a:srgbClr val="000066"/>
                </a:solidFill>
              </a:rPr>
              <a:t>финансовая выгода;</a:t>
            </a:r>
          </a:p>
          <a:p>
            <a:pPr marL="533400" indent="-5334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</a:pPr>
            <a:r>
              <a:rPr lang="ru-RU" sz="2000" b="1" dirty="0">
                <a:solidFill>
                  <a:srgbClr val="000066"/>
                </a:solidFill>
              </a:rPr>
              <a:t>политика и идеология;</a:t>
            </a:r>
          </a:p>
          <a:p>
            <a:pPr marL="533400" indent="-5334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</a:pPr>
            <a:r>
              <a:rPr lang="ru-RU" sz="2000" b="1" dirty="0">
                <a:solidFill>
                  <a:srgbClr val="000066"/>
                </a:solidFill>
              </a:rPr>
              <a:t>исследовательский интерес; </a:t>
            </a:r>
          </a:p>
          <a:p>
            <a:pPr marL="533400" indent="-5334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</a:pPr>
            <a:r>
              <a:rPr lang="ru-RU" sz="2000" b="1" dirty="0">
                <a:solidFill>
                  <a:srgbClr val="000066"/>
                </a:solidFill>
              </a:rPr>
              <a:t>месть и недовольство;</a:t>
            </a:r>
          </a:p>
          <a:p>
            <a:pPr marL="533400" indent="-5334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</a:pPr>
            <a:r>
              <a:rPr lang="ru-RU" sz="2000" b="1" dirty="0">
                <a:solidFill>
                  <a:srgbClr val="000066"/>
                </a:solidFill>
              </a:rPr>
              <a:t>жажда уничтожения;</a:t>
            </a:r>
          </a:p>
          <a:p>
            <a:pPr marL="533400" indent="-5334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</a:pPr>
            <a:r>
              <a:rPr lang="ru-RU" sz="2000" b="1" dirty="0">
                <a:solidFill>
                  <a:srgbClr val="000066"/>
                </a:solidFill>
              </a:rPr>
              <a:t>известность и слава.</a:t>
            </a:r>
          </a:p>
        </p:txBody>
      </p:sp>
      <p:sp>
        <p:nvSpPr>
          <p:cNvPr id="3" name="Скругленный прямоугольник 34"/>
          <p:cNvSpPr>
            <a:spLocks noChangeArrowheads="1"/>
          </p:cNvSpPr>
          <p:nvPr/>
        </p:nvSpPr>
        <p:spPr bwMode="auto">
          <a:xfrm>
            <a:off x="8532813" y="38100"/>
            <a:ext cx="568325" cy="3492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ru-RU" sz="2000" b="1" dirty="0" smtClean="0">
                <a:solidFill>
                  <a:srgbClr val="FF0000"/>
                </a:solidFill>
                <a:latin typeface="Calibri" pitchFamily="34" charset="0"/>
              </a:rPr>
              <a:t>5</a:t>
            </a:r>
            <a:endParaRPr lang="ru-RU" sz="2000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00100" y="381000"/>
            <a:ext cx="8020372" cy="995363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ru-RU" sz="3300" b="1" dirty="0" smtClean="0">
                <a:solidFill>
                  <a:srgbClr val="000066"/>
                </a:solidFill>
              </a:rPr>
              <a:t>Текущее состояние проблемы защиты информации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524000"/>
            <a:ext cx="7772400" cy="4572000"/>
          </a:xfrm>
          <a:noFill/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ru-RU" sz="2400" b="1" i="1" dirty="0" smtClean="0">
              <a:solidFill>
                <a:srgbClr val="A50021"/>
              </a:solidFill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sz="2400" b="1" i="1" dirty="0" smtClean="0">
                <a:solidFill>
                  <a:srgbClr val="A50021"/>
                </a:solidFill>
              </a:rPr>
              <a:t>Несмотря на совершенствование технологий в области информационно-компьютерной безопасности уязвимость компьютерных систем продолжает возрастать.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ru-RU" sz="2400" b="1" i="1" dirty="0" smtClean="0">
              <a:solidFill>
                <a:srgbClr val="A50021"/>
              </a:solidFill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sz="2400" b="1" u="sng" dirty="0" smtClean="0">
                <a:solidFill>
                  <a:srgbClr val="000066"/>
                </a:solidFill>
              </a:rPr>
              <a:t>Причины:</a:t>
            </a:r>
          </a:p>
          <a:p>
            <a:pPr eaLnBrk="1" hangingPunct="1">
              <a:lnSpc>
                <a:spcPct val="90000"/>
              </a:lnSpc>
            </a:pPr>
            <a:r>
              <a:rPr lang="ru-RU" sz="2000" b="1" i="1" dirty="0" smtClean="0">
                <a:solidFill>
                  <a:srgbClr val="000066"/>
                </a:solidFill>
              </a:rPr>
              <a:t>Общие предпосылки, связанные с ростом усилий по нарушению информационной безопасности.</a:t>
            </a:r>
          </a:p>
          <a:p>
            <a:pPr eaLnBrk="1" hangingPunct="1">
              <a:lnSpc>
                <a:spcPct val="90000"/>
              </a:lnSpc>
            </a:pPr>
            <a:r>
              <a:rPr lang="ru-RU" sz="2000" b="1" i="1" dirty="0" smtClean="0">
                <a:solidFill>
                  <a:srgbClr val="000066"/>
                </a:solidFill>
              </a:rPr>
              <a:t>Современные тенденции в развитии компьютерных технологий.</a:t>
            </a:r>
          </a:p>
          <a:p>
            <a:pPr eaLnBrk="1" hangingPunct="1">
              <a:lnSpc>
                <a:spcPct val="90000"/>
              </a:lnSpc>
            </a:pPr>
            <a:r>
              <a:rPr lang="ru-RU" sz="2000" b="1" i="1" dirty="0" smtClean="0">
                <a:solidFill>
                  <a:srgbClr val="000066"/>
                </a:solidFill>
              </a:rPr>
              <a:t>Недостатки компьютерных систем.</a:t>
            </a:r>
          </a:p>
          <a:p>
            <a:pPr eaLnBrk="1" hangingPunct="1">
              <a:lnSpc>
                <a:spcPct val="90000"/>
              </a:lnSpc>
            </a:pPr>
            <a:r>
              <a:rPr lang="ru-RU" sz="2000" b="1" i="1" dirty="0" smtClean="0">
                <a:solidFill>
                  <a:srgbClr val="000066"/>
                </a:solidFill>
              </a:rPr>
              <a:t>Отсутствие системного подхода к решению проблемы информационно-компьютерной безопасности.</a:t>
            </a:r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 flipH="1">
            <a:off x="800100" y="1524000"/>
            <a:ext cx="7543800" cy="0"/>
          </a:xfrm>
          <a:prstGeom prst="line">
            <a:avLst/>
          </a:prstGeom>
          <a:noFill/>
          <a:ln w="28575">
            <a:solidFill>
              <a:srgbClr val="0033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5" name="Скругленный прямоугольник 34"/>
          <p:cNvSpPr>
            <a:spLocks noChangeArrowheads="1"/>
          </p:cNvSpPr>
          <p:nvPr/>
        </p:nvSpPr>
        <p:spPr bwMode="auto">
          <a:xfrm>
            <a:off x="8532813" y="38100"/>
            <a:ext cx="568325" cy="3492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ru-RU" sz="2000" b="1" dirty="0" smtClean="0">
                <a:solidFill>
                  <a:srgbClr val="FF0000"/>
                </a:solidFill>
                <a:latin typeface="Calibri" pitchFamily="34" charset="0"/>
              </a:rPr>
              <a:t>6</a:t>
            </a:r>
            <a:endParaRPr lang="ru-RU" sz="2000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803272"/>
              </p:ext>
            </p:extLst>
          </p:nvPr>
        </p:nvGraphicFramePr>
        <p:xfrm>
          <a:off x="1017588" y="620688"/>
          <a:ext cx="7799387" cy="559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Visio" r:id="rId4" imgW="4225747" imgH="3029407" progId="Visio.Drawing.6">
                  <p:embed/>
                </p:oleObj>
              </mc:Choice>
              <mc:Fallback>
                <p:oleObj name="Visio" r:id="rId4" imgW="4225747" imgH="3029407" progId="Visio.Drawing.6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588" y="620688"/>
                        <a:ext cx="7799387" cy="559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Скругленный прямоугольник 34"/>
          <p:cNvSpPr>
            <a:spLocks noChangeArrowheads="1"/>
          </p:cNvSpPr>
          <p:nvPr/>
        </p:nvSpPr>
        <p:spPr bwMode="auto">
          <a:xfrm>
            <a:off x="8532813" y="38100"/>
            <a:ext cx="568325" cy="3492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ru-RU" sz="2000" b="1" dirty="0" smtClean="0">
                <a:solidFill>
                  <a:srgbClr val="FF0000"/>
                </a:solidFill>
                <a:latin typeface="Calibri" pitchFamily="34" charset="0"/>
              </a:rPr>
              <a:t>7</a:t>
            </a:r>
            <a:endParaRPr lang="ru-RU" sz="2000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762000" y="20638"/>
          <a:ext cx="8229600" cy="613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Visio" r:id="rId4" imgW="4322369" imgH="3222955" progId="Visio.Drawing.6">
                  <p:embed/>
                </p:oleObj>
              </mc:Choice>
              <mc:Fallback>
                <p:oleObj name="Visio" r:id="rId4" imgW="4322369" imgH="3222955" progId="Visio.Drawing.6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0638"/>
                        <a:ext cx="8229600" cy="6135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Скругленный прямоугольник 34"/>
          <p:cNvSpPr>
            <a:spLocks noChangeArrowheads="1"/>
          </p:cNvSpPr>
          <p:nvPr/>
        </p:nvSpPr>
        <p:spPr bwMode="auto">
          <a:xfrm>
            <a:off x="8532813" y="38100"/>
            <a:ext cx="568325" cy="3492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ru-RU" sz="2000" b="1" dirty="0" smtClean="0">
                <a:solidFill>
                  <a:srgbClr val="FF0000"/>
                </a:solidFill>
                <a:latin typeface="Calibri" pitchFamily="34" charset="0"/>
              </a:rPr>
              <a:t>8</a:t>
            </a:r>
            <a:endParaRPr lang="ru-RU" sz="2000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533400" y="223838"/>
          <a:ext cx="8458200" cy="592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Visio" r:id="rId4" imgW="4322369" imgH="3029407" progId="Visio.Drawing.6">
                  <p:embed/>
                </p:oleObj>
              </mc:Choice>
              <mc:Fallback>
                <p:oleObj name="Visio" r:id="rId4" imgW="4322369" imgH="3029407" progId="Visio.Drawing.6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23838"/>
                        <a:ext cx="8458200" cy="592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Скругленный прямоугольник 34"/>
          <p:cNvSpPr>
            <a:spLocks noChangeArrowheads="1"/>
          </p:cNvSpPr>
          <p:nvPr/>
        </p:nvSpPr>
        <p:spPr bwMode="auto">
          <a:xfrm>
            <a:off x="8532813" y="38100"/>
            <a:ext cx="568325" cy="3492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ru-RU" sz="2000" b="1" dirty="0" smtClean="0">
                <a:solidFill>
                  <a:srgbClr val="FF0000"/>
                </a:solidFill>
                <a:latin typeface="Calibri" pitchFamily="34" charset="0"/>
              </a:rPr>
              <a:t>9</a:t>
            </a:r>
            <a:endParaRPr lang="ru-RU" sz="2000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3536</TotalTime>
  <Words>1260</Words>
  <Application>Microsoft Office PowerPoint</Application>
  <PresentationFormat>Экран (4:3)</PresentationFormat>
  <Paragraphs>190</Paragraphs>
  <Slides>23</Slides>
  <Notes>22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23</vt:i4>
      </vt:variant>
    </vt:vector>
  </HeadingPairs>
  <TitlesOfParts>
    <vt:vector size="26" baseType="lpstr">
      <vt:lpstr>Тема Office</vt:lpstr>
      <vt:lpstr>Visio</vt:lpstr>
      <vt:lpstr>VISIO</vt:lpstr>
      <vt:lpstr>Презентация PowerPoint</vt:lpstr>
      <vt:lpstr>Презентация PowerPoint</vt:lpstr>
      <vt:lpstr>Статистика компьютерных инцидентов</vt:lpstr>
      <vt:lpstr>Преступления в сфере компьютерных технологий</vt:lpstr>
      <vt:lpstr>Презентация PowerPoint</vt:lpstr>
      <vt:lpstr>Текущее состояние проблемы защиты информации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Комплексный подход  к построение защищенных автоматизированных систем</vt:lpstr>
      <vt:lpstr>Приоритеты комплексного подхода</vt:lpstr>
      <vt:lpstr>Базовые требования  к защищенным АС</vt:lpstr>
      <vt:lpstr>Базовые этапы построения системы информационно-компьютерной безопасности</vt:lpstr>
      <vt:lpstr>Гарантированный режим информационной безопасности при построении защищенных АС обеспечивается:</vt:lpstr>
      <vt:lpstr>Стандарты, в которых определяется необходимость работ, входящих в процесс анализа информационных рисков</vt:lpstr>
      <vt:lpstr>Концептуальная модель влияния информационных  рисков в соответствии с ГОСТ Р ИСО/МЭК 15408</vt:lpstr>
      <vt:lpstr>Виды работ в процессе анализа рисков</vt:lpstr>
      <vt:lpstr>Презентация PowerPoint</vt:lpstr>
      <vt:lpstr>Базовые функции поддержания системы информационно-компьютерной безопасности в актуальном состоянии</vt:lpstr>
      <vt:lpstr>Критерии анализа средств защиты</vt:lpstr>
      <vt:lpstr>Презентация PowerPoint</vt:lpstr>
      <vt:lpstr>Презентация PowerPoint</vt:lpstr>
    </vt:vector>
  </TitlesOfParts>
  <Company>    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</dc:title>
  <dc:creator>      </dc:creator>
  <cp:lastModifiedBy>53</cp:lastModifiedBy>
  <cp:revision>137</cp:revision>
  <dcterms:created xsi:type="dcterms:W3CDTF">2000-01-18T17:13:47Z</dcterms:created>
  <dcterms:modified xsi:type="dcterms:W3CDTF">2018-03-06T17:22:46Z</dcterms:modified>
</cp:coreProperties>
</file>